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20" r:id="rId2"/>
    <p:sldId id="680" r:id="rId3"/>
    <p:sldId id="659" r:id="rId4"/>
    <p:sldId id="655" r:id="rId5"/>
    <p:sldId id="658" r:id="rId6"/>
    <p:sldId id="321" r:id="rId7"/>
    <p:sldId id="682" r:id="rId8"/>
    <p:sldId id="352" r:id="rId9"/>
    <p:sldId id="309" r:id="rId10"/>
    <p:sldId id="683" r:id="rId11"/>
    <p:sldId id="677" r:id="rId12"/>
    <p:sldId id="678" r:id="rId13"/>
    <p:sldId id="664" r:id="rId14"/>
    <p:sldId id="666" r:id="rId15"/>
    <p:sldId id="667" r:id="rId16"/>
    <p:sldId id="669" r:id="rId17"/>
    <p:sldId id="672" r:id="rId18"/>
    <p:sldId id="661" r:id="rId19"/>
    <p:sldId id="322" r:id="rId20"/>
    <p:sldId id="684" r:id="rId21"/>
    <p:sldId id="674" r:id="rId22"/>
    <p:sldId id="663" r:id="rId23"/>
    <p:sldId id="685" r:id="rId24"/>
    <p:sldId id="641" r:id="rId25"/>
    <p:sldId id="642" r:id="rId26"/>
    <p:sldId id="675" r:id="rId27"/>
    <p:sldId id="656" r:id="rId28"/>
    <p:sldId id="657" r:id="rId29"/>
    <p:sldId id="277" r:id="rId30"/>
    <p:sldId id="673" r:id="rId31"/>
    <p:sldId id="676" r:id="rId32"/>
  </p:sldIdLst>
  <p:sldSz cx="12192000" cy="6858000"/>
  <p:notesSz cx="6797675" cy="9928225"/>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1418"/>
    <a:srgbClr val="C3DDAD"/>
    <a:srgbClr val="8FC3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7966" autoAdjust="0"/>
  </p:normalViewPr>
  <p:slideViewPr>
    <p:cSldViewPr>
      <p:cViewPr varScale="1">
        <p:scale>
          <a:sx n="59" d="100"/>
          <a:sy n="59" d="100"/>
        </p:scale>
        <p:origin x="940" y="6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25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image" Target="../media/image9.jp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image" Target="../media/image10.jpg"/><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349264109304002E-2"/>
          <c:y val="3.7431405496085403E-2"/>
          <c:w val="0.90509432938593304"/>
          <c:h val="0.96239718618276604"/>
        </c:manualLayout>
      </c:layout>
      <c:barChart>
        <c:barDir val="bar"/>
        <c:grouping val="clustered"/>
        <c:varyColors val="0"/>
        <c:ser>
          <c:idx val="0"/>
          <c:order val="0"/>
          <c:tx>
            <c:strRef>
              <c:f>Sheet1!$B$1</c:f>
              <c:strCache>
                <c:ptCount val="1"/>
                <c:pt idx="0">
                  <c:v>Series 1</c:v>
                </c:pt>
              </c:strCache>
            </c:strRef>
          </c:tx>
          <c:spPr>
            <a:blipFill>
              <a:blip xmlns:r="http://schemas.openxmlformats.org/officeDocument/2006/relationships" r:embed="rId3"/>
              <a:stretch>
                <a:fillRect/>
              </a:stretch>
            </a:blipFill>
            <a:ln>
              <a:noFill/>
            </a:ln>
            <a:effectLst/>
          </c:spPr>
          <c:invertIfNegative val="0"/>
          <c:pictureOptions>
            <c:pictureFormat val="stack"/>
          </c:pictureOptions>
          <c:dLbls>
            <c:spPr>
              <a:noFill/>
              <a:ln>
                <a:noFill/>
              </a:ln>
              <a:effectLst/>
            </c:spPr>
            <c:txPr>
              <a:bodyPr rot="0" spcFirstLastPara="1" vertOverflow="ellipsis" vert="horz" wrap="square" anchor="ctr" anchorCtr="1"/>
              <a:lstStyle/>
              <a:p>
                <a:pPr>
                  <a:defRPr sz="1800" b="0" i="0" u="none" strike="noStrike" kern="1200" baseline="0">
                    <a:solidFill>
                      <a:schemeClr val="accent4"/>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SWE</c:v>
                </c:pt>
                <c:pt idx="1">
                  <c:v>NOR</c:v>
                </c:pt>
                <c:pt idx="2">
                  <c:v>UK</c:v>
                </c:pt>
                <c:pt idx="3">
                  <c:v>FR</c:v>
                </c:pt>
                <c:pt idx="4">
                  <c:v>NET</c:v>
                </c:pt>
                <c:pt idx="5">
                  <c:v>CAN</c:v>
                </c:pt>
                <c:pt idx="6">
                  <c:v>GER</c:v>
                </c:pt>
                <c:pt idx="7">
                  <c:v>NZ</c:v>
                </c:pt>
                <c:pt idx="8">
                  <c:v>SWIZ</c:v>
                </c:pt>
                <c:pt idx="9">
                  <c:v>AUS</c:v>
                </c:pt>
                <c:pt idx="10">
                  <c:v>US</c:v>
                </c:pt>
              </c:strCache>
            </c:strRef>
          </c:cat>
          <c:val>
            <c:numRef>
              <c:f>Sheet1!$B$2:$B$12</c:f>
              <c:numCache>
                <c:formatCode>0</c:formatCode>
                <c:ptCount val="11"/>
                <c:pt idx="0">
                  <c:v>2.52</c:v>
                </c:pt>
                <c:pt idx="1">
                  <c:v>3.82</c:v>
                </c:pt>
                <c:pt idx="2">
                  <c:v>3.97</c:v>
                </c:pt>
                <c:pt idx="3">
                  <c:v>4.59</c:v>
                </c:pt>
                <c:pt idx="4">
                  <c:v>6.87</c:v>
                </c:pt>
                <c:pt idx="5">
                  <c:v>8.84</c:v>
                </c:pt>
                <c:pt idx="6">
                  <c:v>10.38</c:v>
                </c:pt>
                <c:pt idx="7">
                  <c:v>10.61</c:v>
                </c:pt>
                <c:pt idx="8">
                  <c:v>11.4</c:v>
                </c:pt>
                <c:pt idx="9">
                  <c:v>13.47</c:v>
                </c:pt>
                <c:pt idx="10">
                  <c:v>22.69</c:v>
                </c:pt>
              </c:numCache>
            </c:numRef>
          </c:val>
          <c:extLst>
            <c:ext xmlns:c16="http://schemas.microsoft.com/office/drawing/2014/chart" uri="{C3380CC4-5D6E-409C-BE32-E72D297353CC}">
              <c16:uniqueId val="{00000000-3811-4220-90A9-89A93E0532FD}"/>
            </c:ext>
          </c:extLst>
        </c:ser>
        <c:dLbls>
          <c:showLegendKey val="0"/>
          <c:showVal val="0"/>
          <c:showCatName val="0"/>
          <c:showSerName val="0"/>
          <c:showPercent val="0"/>
          <c:showBubbleSize val="0"/>
        </c:dLbls>
        <c:gapWidth val="20"/>
        <c:overlap val="-100"/>
        <c:axId val="792115520"/>
        <c:axId val="792110816"/>
      </c:barChart>
      <c:catAx>
        <c:axId val="792115520"/>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crossAx val="792110816"/>
        <c:crosses val="autoZero"/>
        <c:auto val="1"/>
        <c:lblAlgn val="ctr"/>
        <c:lblOffset val="100"/>
        <c:noMultiLvlLbl val="0"/>
      </c:catAx>
      <c:valAx>
        <c:axId val="792110816"/>
        <c:scaling>
          <c:orientation val="minMax"/>
          <c:max val="40"/>
          <c:min val="0"/>
        </c:scaling>
        <c:delete val="1"/>
        <c:axPos val="t"/>
        <c:numFmt formatCode="#,##0" sourceLinked="0"/>
        <c:majorTickMark val="out"/>
        <c:minorTickMark val="none"/>
        <c:tickLblPos val="nextTo"/>
        <c:crossAx val="792115520"/>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800"/>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262182834872797E-4"/>
          <c:y val="3.7431480031323398E-2"/>
          <c:w val="0.98671097166688904"/>
          <c:h val="0.95977062381689404"/>
        </c:manualLayout>
      </c:layout>
      <c:barChart>
        <c:barDir val="col"/>
        <c:grouping val="clustered"/>
        <c:varyColors val="0"/>
        <c:ser>
          <c:idx val="0"/>
          <c:order val="0"/>
          <c:tx>
            <c:strRef>
              <c:f>Sheet1!$B$1</c:f>
              <c:strCache>
                <c:ptCount val="1"/>
                <c:pt idx="0">
                  <c:v>Series 1</c:v>
                </c:pt>
              </c:strCache>
            </c:strRef>
          </c:tx>
          <c:spPr>
            <a:blipFill>
              <a:blip xmlns:r="http://schemas.openxmlformats.org/officeDocument/2006/relationships" r:embed="rId3"/>
              <a:stretch>
                <a:fillRect/>
              </a:stretch>
            </a:blipFill>
            <a:ln>
              <a:noFill/>
            </a:ln>
            <a:effectLst/>
          </c:spPr>
          <c:invertIfNegative val="0"/>
          <c:pictureOptions>
            <c:pictureFormat val="stack"/>
          </c:pictureOptions>
          <c:dLbls>
            <c:spPr>
              <a:noFill/>
              <a:ln>
                <a:noFill/>
              </a:ln>
              <a:effectLst/>
            </c:spPr>
            <c:txPr>
              <a:bodyPr rot="0" spcFirstLastPara="1" vertOverflow="ellipsis" vert="horz" wrap="square" anchor="ctr" anchorCtr="1"/>
              <a:lstStyle/>
              <a:p>
                <a:pPr>
                  <a:defRPr sz="1800" b="1" i="0" u="none" strike="noStrike" kern="1200" baseline="0">
                    <a:solidFill>
                      <a:schemeClr val="accent4"/>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FR</c:v>
                </c:pt>
                <c:pt idx="1">
                  <c:v>UK</c:v>
                </c:pt>
                <c:pt idx="2">
                  <c:v>NET</c:v>
                </c:pt>
                <c:pt idx="3">
                  <c:v>NZ</c:v>
                </c:pt>
                <c:pt idx="4">
                  <c:v>SWE</c:v>
                </c:pt>
                <c:pt idx="5">
                  <c:v>NOR</c:v>
                </c:pt>
                <c:pt idx="6">
                  <c:v>GER</c:v>
                </c:pt>
                <c:pt idx="7">
                  <c:v>AUS</c:v>
                </c:pt>
                <c:pt idx="8">
                  <c:v>CAN</c:v>
                </c:pt>
                <c:pt idx="9">
                  <c:v>US</c:v>
                </c:pt>
                <c:pt idx="10">
                  <c:v>SWIZ</c:v>
                </c:pt>
              </c:strCache>
            </c:strRef>
          </c:cat>
          <c:val>
            <c:numRef>
              <c:f>Sheet1!$B$2:$B$12</c:f>
              <c:numCache>
                <c:formatCode>0</c:formatCode>
                <c:ptCount val="11"/>
                <c:pt idx="0">
                  <c:v>0.84</c:v>
                </c:pt>
                <c:pt idx="1">
                  <c:v>3.37</c:v>
                </c:pt>
                <c:pt idx="2">
                  <c:v>3.44</c:v>
                </c:pt>
                <c:pt idx="3">
                  <c:v>4.49</c:v>
                </c:pt>
                <c:pt idx="4">
                  <c:v>5.13</c:v>
                </c:pt>
                <c:pt idx="5">
                  <c:v>6.1199999999999974</c:v>
                </c:pt>
                <c:pt idx="6">
                  <c:v>7.14</c:v>
                </c:pt>
                <c:pt idx="7">
                  <c:v>9</c:v>
                </c:pt>
                <c:pt idx="8">
                  <c:v>9.3700000000000028</c:v>
                </c:pt>
                <c:pt idx="9">
                  <c:v>22.22</c:v>
                </c:pt>
                <c:pt idx="10">
                  <c:v>30.69</c:v>
                </c:pt>
              </c:numCache>
            </c:numRef>
          </c:val>
          <c:extLst>
            <c:ext xmlns:c16="http://schemas.microsoft.com/office/drawing/2014/chart" uri="{C3380CC4-5D6E-409C-BE32-E72D297353CC}">
              <c16:uniqueId val="{00000000-E4A1-4274-BF77-90775368AFDE}"/>
            </c:ext>
          </c:extLst>
        </c:ser>
        <c:dLbls>
          <c:showLegendKey val="0"/>
          <c:showVal val="0"/>
          <c:showCatName val="0"/>
          <c:showSerName val="0"/>
          <c:showPercent val="0"/>
          <c:showBubbleSize val="0"/>
        </c:dLbls>
        <c:gapWidth val="15"/>
        <c:axId val="792116304"/>
        <c:axId val="792112776"/>
      </c:barChart>
      <c:catAx>
        <c:axId val="792116304"/>
        <c:scaling>
          <c:orientation val="maxMin"/>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fr-FR"/>
          </a:p>
        </c:txPr>
        <c:crossAx val="792112776"/>
        <c:crosses val="autoZero"/>
        <c:auto val="1"/>
        <c:lblAlgn val="ctr"/>
        <c:lblOffset val="100"/>
        <c:noMultiLvlLbl val="0"/>
      </c:catAx>
      <c:valAx>
        <c:axId val="792112776"/>
        <c:scaling>
          <c:orientation val="minMax"/>
          <c:max val="50"/>
          <c:min val="0"/>
        </c:scaling>
        <c:delete val="1"/>
        <c:axPos val="r"/>
        <c:numFmt formatCode="#,##0" sourceLinked="0"/>
        <c:majorTickMark val="none"/>
        <c:minorTickMark val="none"/>
        <c:tickLblPos val="nextTo"/>
        <c:crossAx val="79211630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800"/>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cs typeface="+mn-cs"/>
              </a:defRPr>
            </a:lvl1pPr>
          </a:lstStyle>
          <a:p>
            <a:pPr>
              <a:defRPr/>
            </a:pPr>
            <a:endParaRPr lang="fr-CH"/>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cs typeface="+mn-cs"/>
              </a:defRPr>
            </a:lvl1pPr>
          </a:lstStyle>
          <a:p>
            <a:pPr>
              <a:defRPr/>
            </a:pPr>
            <a:fld id="{8765C06F-4132-4B74-826C-23E31714173A}" type="datetimeFigureOut">
              <a:rPr lang="fr-FR"/>
              <a:pPr>
                <a:defRPr/>
              </a:pPr>
              <a:t>23/11/2021</a:t>
            </a:fld>
            <a:endParaRPr lang="fr-CH"/>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cs typeface="+mn-cs"/>
              </a:defRPr>
            </a:lvl1pPr>
          </a:lstStyle>
          <a:p>
            <a:pPr>
              <a:defRPr/>
            </a:pPr>
            <a:endParaRPr lang="fr-CH"/>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cs typeface="+mn-cs"/>
              </a:defRPr>
            </a:lvl1pPr>
          </a:lstStyle>
          <a:p>
            <a:pPr>
              <a:defRPr/>
            </a:pPr>
            <a:fld id="{F665685B-F39F-443F-ABDE-FBB4ACD328CA}" type="slidenum">
              <a:rPr lang="fr-CH"/>
              <a:pPr>
                <a:defRPr/>
              </a:pPr>
              <a:t>‹#›</a:t>
            </a:fld>
            <a:endParaRPr lang="fr-CH"/>
          </a:p>
        </p:txBody>
      </p:sp>
    </p:spTree>
    <p:extLst>
      <p:ext uri="{BB962C8B-B14F-4D97-AF65-F5344CB8AC3E}">
        <p14:creationId xmlns:p14="http://schemas.microsoft.com/office/powerpoint/2010/main" val="1541219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cs typeface="+mn-cs"/>
              </a:defRPr>
            </a:lvl1pPr>
          </a:lstStyle>
          <a:p>
            <a:pPr>
              <a:defRPr/>
            </a:pPr>
            <a:endParaRPr lang="fr-CH"/>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cs typeface="+mn-cs"/>
              </a:defRPr>
            </a:lvl1pPr>
          </a:lstStyle>
          <a:p>
            <a:pPr>
              <a:defRPr/>
            </a:pPr>
            <a:fld id="{32BAA84C-2738-408A-8132-1C0700BF7164}" type="datetimeFigureOut">
              <a:rPr lang="fr-CH"/>
              <a:pPr>
                <a:defRPr/>
              </a:pPr>
              <a:t>23.11.2021</a:t>
            </a:fld>
            <a:endParaRPr lang="fr-CH"/>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fr-CH" noProof="0"/>
          </a:p>
        </p:txBody>
      </p:sp>
      <p:sp>
        <p:nvSpPr>
          <p:cNvPr id="5" name="Espace réservé des commentaires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H" noProof="0"/>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cs typeface="+mn-cs"/>
              </a:defRPr>
            </a:lvl1pPr>
          </a:lstStyle>
          <a:p>
            <a:pPr>
              <a:defRPr/>
            </a:pPr>
            <a:endParaRPr lang="fr-CH"/>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cs typeface="+mn-cs"/>
              </a:defRPr>
            </a:lvl1pPr>
          </a:lstStyle>
          <a:p>
            <a:pPr>
              <a:defRPr/>
            </a:pPr>
            <a:fld id="{FC7AC90C-6CE8-462B-B1AE-12ADCF2ACB32}" type="slidenum">
              <a:rPr lang="fr-CH"/>
              <a:pPr>
                <a:defRPr/>
              </a:pPr>
              <a:t>‹#›</a:t>
            </a:fld>
            <a:endParaRPr lang="fr-CH"/>
          </a:p>
        </p:txBody>
      </p:sp>
    </p:spTree>
    <p:extLst>
      <p:ext uri="{BB962C8B-B14F-4D97-AF65-F5344CB8AC3E}">
        <p14:creationId xmlns:p14="http://schemas.microsoft.com/office/powerpoint/2010/main" val="3532680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https://www.admin.ch/gov/fr/accueil/documentation/communiques.msg-id-85284.html</a:t>
            </a:r>
          </a:p>
          <a:p>
            <a:r>
              <a:rPr lang="fr-CH" sz="1200" b="0" i="0" kern="1200" dirty="0">
                <a:solidFill>
                  <a:schemeClr val="tx1"/>
                </a:solidFill>
                <a:effectLst/>
                <a:latin typeface="+mn-lt"/>
                <a:ea typeface="+mn-ea"/>
                <a:cs typeface="+mn-cs"/>
              </a:rPr>
              <a:t>L'accumulation des augmentations des primes de ces 20 dernières années représente une hausse de près de 159%.</a:t>
            </a:r>
            <a:endParaRPr lang="fr-CH" dirty="0"/>
          </a:p>
        </p:txBody>
      </p:sp>
      <p:sp>
        <p:nvSpPr>
          <p:cNvPr id="4" name="Espace réservé du numéro de diapositive 3"/>
          <p:cNvSpPr>
            <a:spLocks noGrp="1"/>
          </p:cNvSpPr>
          <p:nvPr>
            <p:ph type="sldNum" sz="quarter" idx="5"/>
          </p:nvPr>
        </p:nvSpPr>
        <p:spPr/>
        <p:txBody>
          <a:bodyPr/>
          <a:lstStyle/>
          <a:p>
            <a:pPr>
              <a:defRPr/>
            </a:pPr>
            <a:fld id="{FC7AC90C-6CE8-462B-B1AE-12ADCF2ACB32}" type="slidenum">
              <a:rPr lang="fr-CH" smtClean="0"/>
              <a:pPr>
                <a:defRPr/>
              </a:pPr>
              <a:t>4</a:t>
            </a:fld>
            <a:endParaRPr lang="fr-CH"/>
          </a:p>
        </p:txBody>
      </p:sp>
    </p:spTree>
    <p:extLst>
      <p:ext uri="{BB962C8B-B14F-4D97-AF65-F5344CB8AC3E}">
        <p14:creationId xmlns:p14="http://schemas.microsoft.com/office/powerpoint/2010/main" val="2630185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Dire que patients préfèrent parfois MC car pas de franchise!</a:t>
            </a:r>
          </a:p>
        </p:txBody>
      </p:sp>
      <p:sp>
        <p:nvSpPr>
          <p:cNvPr id="4" name="Espace réservé du numéro de diapositive 3"/>
          <p:cNvSpPr>
            <a:spLocks noGrp="1"/>
          </p:cNvSpPr>
          <p:nvPr>
            <p:ph type="sldNum" sz="quarter" idx="5"/>
          </p:nvPr>
        </p:nvSpPr>
        <p:spPr/>
        <p:txBody>
          <a:bodyPr/>
          <a:lstStyle/>
          <a:p>
            <a:pPr>
              <a:defRPr/>
            </a:pPr>
            <a:fld id="{FC7AC90C-6CE8-462B-B1AE-12ADCF2ACB32}" type="slidenum">
              <a:rPr lang="fr-CH" smtClean="0"/>
              <a:pPr>
                <a:defRPr/>
              </a:pPr>
              <a:t>23</a:t>
            </a:fld>
            <a:endParaRPr lang="fr-CH"/>
          </a:p>
        </p:txBody>
      </p:sp>
    </p:spTree>
    <p:extLst>
      <p:ext uri="{BB962C8B-B14F-4D97-AF65-F5344CB8AC3E}">
        <p14:creationId xmlns:p14="http://schemas.microsoft.com/office/powerpoint/2010/main" val="1633717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Tumeur neuroendocrine pancréas</a:t>
            </a:r>
          </a:p>
        </p:txBody>
      </p:sp>
      <p:sp>
        <p:nvSpPr>
          <p:cNvPr id="4" name="Espace réservé du numéro de diapositive 3"/>
          <p:cNvSpPr>
            <a:spLocks noGrp="1"/>
          </p:cNvSpPr>
          <p:nvPr>
            <p:ph type="sldNum" sz="quarter" idx="10"/>
          </p:nvPr>
        </p:nvSpPr>
        <p:spPr/>
        <p:txBody>
          <a:bodyPr/>
          <a:lstStyle/>
          <a:p>
            <a:pPr>
              <a:defRPr/>
            </a:pPr>
            <a:fld id="{FC7AC90C-6CE8-462B-B1AE-12ADCF2ACB32}" type="slidenum">
              <a:rPr lang="fr-CH" smtClean="0"/>
              <a:pPr>
                <a:defRPr/>
              </a:pPr>
              <a:t>25</a:t>
            </a:fld>
            <a:endParaRPr lang="fr-CH"/>
          </a:p>
        </p:txBody>
      </p:sp>
    </p:spTree>
    <p:extLst>
      <p:ext uri="{BB962C8B-B14F-4D97-AF65-F5344CB8AC3E}">
        <p14:creationId xmlns:p14="http://schemas.microsoft.com/office/powerpoint/2010/main" val="1322070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Idées de moi sur la base rapport </a:t>
            </a:r>
            <a:r>
              <a:rPr lang="fr-CH" dirty="0" err="1"/>
              <a:t>ovs</a:t>
            </a:r>
            <a:r>
              <a:rPr lang="fr-CH" dirty="0"/>
              <a:t> et autre sources</a:t>
            </a:r>
          </a:p>
        </p:txBody>
      </p:sp>
      <p:sp>
        <p:nvSpPr>
          <p:cNvPr id="4" name="Espace réservé du numéro de diapositive 3"/>
          <p:cNvSpPr>
            <a:spLocks noGrp="1"/>
          </p:cNvSpPr>
          <p:nvPr>
            <p:ph type="sldNum" sz="quarter" idx="5"/>
          </p:nvPr>
        </p:nvSpPr>
        <p:spPr/>
        <p:txBody>
          <a:bodyPr/>
          <a:lstStyle/>
          <a:p>
            <a:pPr>
              <a:defRPr/>
            </a:pPr>
            <a:fld id="{FC7AC90C-6CE8-462B-B1AE-12ADCF2ACB32}" type="slidenum">
              <a:rPr lang="fr-CH" smtClean="0"/>
              <a:pPr>
                <a:defRPr/>
              </a:pPr>
              <a:t>28</a:t>
            </a:fld>
            <a:endParaRPr lang="fr-CH"/>
          </a:p>
        </p:txBody>
      </p:sp>
    </p:spTree>
    <p:extLst>
      <p:ext uri="{BB962C8B-B14F-4D97-AF65-F5344CB8AC3E}">
        <p14:creationId xmlns:p14="http://schemas.microsoft.com/office/powerpoint/2010/main" val="2201584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7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err="1">
                <a:latin typeface="Calibri" charset="0"/>
              </a:rPr>
              <a:t>En</a:t>
            </a:r>
            <a:r>
              <a:rPr lang="en-US" dirty="0">
                <a:latin typeface="Calibri" charset="0"/>
              </a:rPr>
              <a:t> </a:t>
            </a:r>
            <a:r>
              <a:rPr lang="en-US" dirty="0" err="1">
                <a:latin typeface="Calibri" charset="0"/>
              </a:rPr>
              <a:t>d’autres</a:t>
            </a:r>
            <a:r>
              <a:rPr lang="en-US" dirty="0">
                <a:latin typeface="Calibri" charset="0"/>
              </a:rPr>
              <a:t> mots, </a:t>
            </a:r>
            <a:r>
              <a:rPr lang="en-US" dirty="0" err="1">
                <a:latin typeface="Calibri" charset="0"/>
              </a:rPr>
              <a:t>prescrire</a:t>
            </a:r>
            <a:r>
              <a:rPr lang="en-US" dirty="0">
                <a:latin typeface="Calibri" charset="0"/>
              </a:rPr>
              <a:t> un </a:t>
            </a:r>
            <a:r>
              <a:rPr lang="en-US" dirty="0" err="1">
                <a:latin typeface="Calibri" charset="0"/>
              </a:rPr>
              <a:t>traitement</a:t>
            </a:r>
            <a:r>
              <a:rPr lang="en-US" dirty="0">
                <a:latin typeface="Calibri" charset="0"/>
              </a:rPr>
              <a:t> sans </a:t>
            </a:r>
            <a:r>
              <a:rPr lang="en-US" dirty="0" err="1">
                <a:latin typeface="Calibri" charset="0"/>
              </a:rPr>
              <a:t>intégrer</a:t>
            </a:r>
            <a:r>
              <a:rPr lang="en-US" dirty="0">
                <a:latin typeface="Calibri" charset="0"/>
              </a:rPr>
              <a:t> la dimension </a:t>
            </a:r>
            <a:r>
              <a:rPr lang="en-US" dirty="0" err="1">
                <a:latin typeface="Calibri" charset="0"/>
              </a:rPr>
              <a:t>sociale</a:t>
            </a:r>
            <a:r>
              <a:rPr lang="en-US" dirty="0">
                <a:latin typeface="Calibri" charset="0"/>
              </a:rPr>
              <a:t> ne sera pas utile pour </a:t>
            </a:r>
            <a:r>
              <a:rPr lang="en-US" dirty="0" err="1">
                <a:latin typeface="Calibri" charset="0"/>
              </a:rPr>
              <a:t>toute</a:t>
            </a:r>
            <a:r>
              <a:rPr lang="en-US" dirty="0">
                <a:latin typeface="Calibri" charset="0"/>
              </a:rPr>
              <a:t> </a:t>
            </a:r>
            <a:r>
              <a:rPr lang="en-US" dirty="0" err="1">
                <a:latin typeface="Calibri" charset="0"/>
              </a:rPr>
              <a:t>une</a:t>
            </a:r>
            <a:r>
              <a:rPr lang="en-US" dirty="0">
                <a:latin typeface="Calibri" charset="0"/>
              </a:rPr>
              <a:t> population de patients</a:t>
            </a:r>
          </a:p>
        </p:txBody>
      </p:sp>
      <p:sp>
        <p:nvSpPr>
          <p:cNvPr id="717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84F77958-18B1-DD40-ABC3-BC888CA69D56}" type="slidenum">
              <a:rPr lang="fr-FR">
                <a:latin typeface="Calibri" charset="0"/>
              </a:rPr>
              <a:pPr/>
              <a:t>29</a:t>
            </a:fld>
            <a:endParaRPr lang="fr-FR" dirty="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Source: https://www.unige.ch/sciences-societe/socio/files/6814/9183/2699/Forum_ISS_2017_Haefliger_v5avr2017.pdf</a:t>
            </a:r>
          </a:p>
        </p:txBody>
      </p:sp>
      <p:sp>
        <p:nvSpPr>
          <p:cNvPr id="4" name="Espace réservé du numéro de diapositive 3"/>
          <p:cNvSpPr>
            <a:spLocks noGrp="1"/>
          </p:cNvSpPr>
          <p:nvPr>
            <p:ph type="sldNum" sz="quarter" idx="5"/>
          </p:nvPr>
        </p:nvSpPr>
        <p:spPr/>
        <p:txBody>
          <a:bodyPr/>
          <a:lstStyle/>
          <a:p>
            <a:pPr>
              <a:defRPr/>
            </a:pPr>
            <a:fld id="{FC7AC90C-6CE8-462B-B1AE-12ADCF2ACB32}" type="slidenum">
              <a:rPr lang="fr-CH" smtClean="0"/>
              <a:pPr>
                <a:defRPr/>
              </a:pPr>
              <a:t>31</a:t>
            </a:fld>
            <a:endParaRPr lang="fr-CH"/>
          </a:p>
        </p:txBody>
      </p:sp>
    </p:spTree>
    <p:extLst>
      <p:ext uri="{BB962C8B-B14F-4D97-AF65-F5344CB8AC3E}">
        <p14:creationId xmlns:p14="http://schemas.microsoft.com/office/powerpoint/2010/main" val="3183493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Vient de rapport OVS seniors p14</a:t>
            </a:r>
          </a:p>
        </p:txBody>
      </p:sp>
      <p:sp>
        <p:nvSpPr>
          <p:cNvPr id="4" name="Espace réservé du numéro de diapositive 3"/>
          <p:cNvSpPr>
            <a:spLocks noGrp="1"/>
          </p:cNvSpPr>
          <p:nvPr>
            <p:ph type="sldNum" sz="quarter" idx="5"/>
          </p:nvPr>
        </p:nvSpPr>
        <p:spPr/>
        <p:txBody>
          <a:bodyPr/>
          <a:lstStyle/>
          <a:p>
            <a:pPr>
              <a:defRPr/>
            </a:pPr>
            <a:fld id="{FC7AC90C-6CE8-462B-B1AE-12ADCF2ACB32}" type="slidenum">
              <a:rPr lang="fr-CH" smtClean="0"/>
              <a:pPr>
                <a:defRPr/>
              </a:pPr>
              <a:t>5</a:t>
            </a:fld>
            <a:endParaRPr lang="fr-CH"/>
          </a:p>
        </p:txBody>
      </p:sp>
    </p:spTree>
    <p:extLst>
      <p:ext uri="{BB962C8B-B14F-4D97-AF65-F5344CB8AC3E}">
        <p14:creationId xmlns:p14="http://schemas.microsoft.com/office/powerpoint/2010/main" val="2054037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15795"/>
            <a:ext cx="5608320" cy="4779198"/>
          </a:xfrm>
        </p:spPr>
        <p:txBody>
          <a:bodyPr/>
          <a:lstStyle/>
          <a:p>
            <a:pPr lvl="0"/>
            <a:endParaRPr lang="en-US" sz="1200" dirty="0">
              <a:solidFill>
                <a:schemeClr val="tx1">
                  <a:lumMod val="95000"/>
                  <a:lumOff val="5000"/>
                </a:schemeClr>
              </a:solidFill>
            </a:endParaRPr>
          </a:p>
          <a:p>
            <a:endParaRPr lang="en-US" dirty="0"/>
          </a:p>
        </p:txBody>
      </p:sp>
      <p:sp>
        <p:nvSpPr>
          <p:cNvPr id="5" name="Slide Number Placeholder 4"/>
          <p:cNvSpPr>
            <a:spLocks noGrp="1"/>
          </p:cNvSpPr>
          <p:nvPr>
            <p:ph type="sldNum" sz="quarter" idx="11"/>
          </p:nvPr>
        </p:nvSpPr>
        <p:spPr/>
        <p:txBody>
          <a:bodyPr/>
          <a:lstStyle/>
          <a:p>
            <a:fld id="{97863621-2E60-B848-8968-B0341E26A312}" type="slidenum">
              <a:rPr lang="en-US" smtClean="0"/>
              <a:t>8</a:t>
            </a:fld>
            <a:endParaRPr lang="en-US"/>
          </a:p>
        </p:txBody>
      </p:sp>
    </p:spTree>
    <p:extLst>
      <p:ext uri="{BB962C8B-B14F-4D97-AF65-F5344CB8AC3E}">
        <p14:creationId xmlns:p14="http://schemas.microsoft.com/office/powerpoint/2010/main" val="1783022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97863621-2E60-B848-8968-B0341E26A312}" type="slidenum">
              <a:rPr lang="en-US" smtClean="0"/>
              <a:t>9</a:t>
            </a:fld>
            <a:endParaRPr lang="en-US"/>
          </a:p>
        </p:txBody>
      </p:sp>
    </p:spTree>
    <p:extLst>
      <p:ext uri="{BB962C8B-B14F-4D97-AF65-F5344CB8AC3E}">
        <p14:creationId xmlns:p14="http://schemas.microsoft.com/office/powerpoint/2010/main" val="4101903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Out of </a:t>
            </a:r>
            <a:r>
              <a:rPr lang="fr-CH" dirty="0" err="1"/>
              <a:t>pocket</a:t>
            </a:r>
            <a:r>
              <a:rPr lang="fr-CH" dirty="0"/>
              <a:t>: suisse a un des plus haut taux d’Europe; cette dia amène info pour tout âge, pas que </a:t>
            </a:r>
            <a:r>
              <a:rPr lang="fr-CH" dirty="0" err="1"/>
              <a:t>older</a:t>
            </a:r>
            <a:r>
              <a:rPr lang="fr-CH" dirty="0"/>
              <a:t> dans étude </a:t>
            </a:r>
            <a:r>
              <a:rPr lang="fr-CH" dirty="0" err="1"/>
              <a:t>commonwealth</a:t>
            </a:r>
            <a:endParaRPr lang="fr-CH" dirty="0"/>
          </a:p>
        </p:txBody>
      </p:sp>
      <p:sp>
        <p:nvSpPr>
          <p:cNvPr id="4" name="Espace réservé du numéro de diapositive 3"/>
          <p:cNvSpPr>
            <a:spLocks noGrp="1"/>
          </p:cNvSpPr>
          <p:nvPr>
            <p:ph type="sldNum" sz="quarter" idx="5"/>
          </p:nvPr>
        </p:nvSpPr>
        <p:spPr/>
        <p:txBody>
          <a:bodyPr/>
          <a:lstStyle/>
          <a:p>
            <a:pPr>
              <a:defRPr/>
            </a:pPr>
            <a:fld id="{FC7AC90C-6CE8-462B-B1AE-12ADCF2ACB32}" type="slidenum">
              <a:rPr lang="fr-CH" smtClean="0"/>
              <a:pPr>
                <a:defRPr/>
              </a:pPr>
              <a:t>10</a:t>
            </a:fld>
            <a:endParaRPr lang="fr-CH"/>
          </a:p>
        </p:txBody>
      </p:sp>
    </p:spTree>
    <p:extLst>
      <p:ext uri="{BB962C8B-B14F-4D97-AF65-F5344CB8AC3E}">
        <p14:creationId xmlns:p14="http://schemas.microsoft.com/office/powerpoint/2010/main" val="893118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Commenter aussi chiffres suisses</a:t>
            </a:r>
          </a:p>
        </p:txBody>
      </p:sp>
      <p:sp>
        <p:nvSpPr>
          <p:cNvPr id="4" name="Espace réservé du numéro de diapositive 3"/>
          <p:cNvSpPr>
            <a:spLocks noGrp="1"/>
          </p:cNvSpPr>
          <p:nvPr>
            <p:ph type="sldNum" sz="quarter" idx="5"/>
          </p:nvPr>
        </p:nvSpPr>
        <p:spPr/>
        <p:txBody>
          <a:bodyPr/>
          <a:lstStyle/>
          <a:p>
            <a:pPr>
              <a:defRPr/>
            </a:pPr>
            <a:fld id="{FC7AC90C-6CE8-462B-B1AE-12ADCF2ACB32}" type="slidenum">
              <a:rPr lang="fr-CH" smtClean="0"/>
              <a:pPr>
                <a:defRPr/>
              </a:pPr>
              <a:t>14</a:t>
            </a:fld>
            <a:endParaRPr lang="fr-CH"/>
          </a:p>
        </p:txBody>
      </p:sp>
    </p:spTree>
    <p:extLst>
      <p:ext uri="{BB962C8B-B14F-4D97-AF65-F5344CB8AC3E}">
        <p14:creationId xmlns:p14="http://schemas.microsoft.com/office/powerpoint/2010/main" val="605015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Hypothèse &lt;50 ans: franchise haute?; certains modèles d’assurance obligent le patient à aller dans telle ou telle pharmacie, à payer les traitements avant de se faire rembourser: immense problème</a:t>
            </a:r>
          </a:p>
        </p:txBody>
      </p:sp>
      <p:sp>
        <p:nvSpPr>
          <p:cNvPr id="4" name="Espace réservé du numéro de diapositive 3"/>
          <p:cNvSpPr>
            <a:spLocks noGrp="1"/>
          </p:cNvSpPr>
          <p:nvPr>
            <p:ph type="sldNum" sz="quarter" idx="5"/>
          </p:nvPr>
        </p:nvSpPr>
        <p:spPr/>
        <p:txBody>
          <a:bodyPr/>
          <a:lstStyle/>
          <a:p>
            <a:pPr>
              <a:defRPr/>
            </a:pPr>
            <a:fld id="{FC7AC90C-6CE8-462B-B1AE-12ADCF2ACB32}" type="slidenum">
              <a:rPr lang="fr-CH" smtClean="0"/>
              <a:pPr>
                <a:defRPr/>
              </a:pPr>
              <a:t>19</a:t>
            </a:fld>
            <a:endParaRPr lang="fr-CH"/>
          </a:p>
        </p:txBody>
      </p:sp>
    </p:spTree>
    <p:extLst>
      <p:ext uri="{BB962C8B-B14F-4D97-AF65-F5344CB8AC3E}">
        <p14:creationId xmlns:p14="http://schemas.microsoft.com/office/powerpoint/2010/main" val="342834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Médecine alternative: un choix et pas une obligation (contrairement aux autres facteurs); accès au lieu de soins: place de parc, escaliers chez un ophtalmologue; accès transports publics ET voiture</a:t>
            </a:r>
          </a:p>
        </p:txBody>
      </p:sp>
      <p:sp>
        <p:nvSpPr>
          <p:cNvPr id="4" name="Espace réservé du numéro de diapositive 3"/>
          <p:cNvSpPr>
            <a:spLocks noGrp="1"/>
          </p:cNvSpPr>
          <p:nvPr>
            <p:ph type="sldNum" sz="quarter" idx="5"/>
          </p:nvPr>
        </p:nvSpPr>
        <p:spPr/>
        <p:txBody>
          <a:bodyPr/>
          <a:lstStyle/>
          <a:p>
            <a:pPr>
              <a:defRPr/>
            </a:pPr>
            <a:fld id="{FC7AC90C-6CE8-462B-B1AE-12ADCF2ACB32}" type="slidenum">
              <a:rPr lang="fr-CH" smtClean="0"/>
              <a:pPr>
                <a:defRPr/>
              </a:pPr>
              <a:t>20</a:t>
            </a:fld>
            <a:endParaRPr lang="fr-CH"/>
          </a:p>
        </p:txBody>
      </p:sp>
    </p:spTree>
    <p:extLst>
      <p:ext uri="{BB962C8B-B14F-4D97-AF65-F5344CB8AC3E}">
        <p14:creationId xmlns:p14="http://schemas.microsoft.com/office/powerpoint/2010/main" val="332215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Attention au risque no2 dans le contexte de non vaccination </a:t>
            </a:r>
            <a:r>
              <a:rPr lang="fr-CH" dirty="0" err="1"/>
              <a:t>covid</a:t>
            </a:r>
            <a:endParaRPr lang="fr-CH" dirty="0"/>
          </a:p>
        </p:txBody>
      </p:sp>
      <p:sp>
        <p:nvSpPr>
          <p:cNvPr id="4" name="Espace réservé du numéro de diapositive 3"/>
          <p:cNvSpPr>
            <a:spLocks noGrp="1"/>
          </p:cNvSpPr>
          <p:nvPr>
            <p:ph type="sldNum" sz="quarter" idx="5"/>
          </p:nvPr>
        </p:nvSpPr>
        <p:spPr/>
        <p:txBody>
          <a:bodyPr/>
          <a:lstStyle/>
          <a:p>
            <a:pPr>
              <a:defRPr/>
            </a:pPr>
            <a:fld id="{FC7AC90C-6CE8-462B-B1AE-12ADCF2ACB32}" type="slidenum">
              <a:rPr lang="fr-CH" smtClean="0"/>
              <a:pPr>
                <a:defRPr/>
              </a:pPr>
              <a:t>21</a:t>
            </a:fld>
            <a:endParaRPr lang="fr-CH"/>
          </a:p>
        </p:txBody>
      </p:sp>
    </p:spTree>
    <p:extLst>
      <p:ext uri="{BB962C8B-B14F-4D97-AF65-F5344CB8AC3E}">
        <p14:creationId xmlns:p14="http://schemas.microsoft.com/office/powerpoint/2010/main" val="3621234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endParaRPr lang="fr-CH"/>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CH"/>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336" y="6237312"/>
            <a:ext cx="720080" cy="44878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lvl1pPr>
              <a:defRPr/>
            </a:lvl1pPr>
          </a:lstStyle>
          <a:p>
            <a:pPr>
              <a:defRPr/>
            </a:pPr>
            <a:fld id="{755DCD7D-9FCA-4788-A7BB-24EEECF30C15}" type="datetimeFigureOut">
              <a:rPr lang="fr-FR"/>
              <a:pPr>
                <a:defRPr/>
              </a:pPr>
              <a:t>23/11/2021</a:t>
            </a:fld>
            <a:endParaRPr lang="fr-CH"/>
          </a:p>
        </p:txBody>
      </p:sp>
      <p:sp>
        <p:nvSpPr>
          <p:cNvPr id="5" name="Espace réservé du pied de page 4"/>
          <p:cNvSpPr>
            <a:spLocks noGrp="1"/>
          </p:cNvSpPr>
          <p:nvPr>
            <p:ph type="ftr" sz="quarter" idx="11"/>
          </p:nvPr>
        </p:nvSpPr>
        <p:spPr/>
        <p:txBody>
          <a:bodyPr/>
          <a:lstStyle>
            <a:lvl1pPr>
              <a:defRPr/>
            </a:lvl1pPr>
          </a:lstStyle>
          <a:p>
            <a:pPr>
              <a:defRPr/>
            </a:pPr>
            <a:endParaRPr lang="fr-CH"/>
          </a:p>
        </p:txBody>
      </p:sp>
      <p:sp>
        <p:nvSpPr>
          <p:cNvPr id="6" name="Espace réservé du numéro de diapositive 5"/>
          <p:cNvSpPr>
            <a:spLocks noGrp="1"/>
          </p:cNvSpPr>
          <p:nvPr>
            <p:ph type="sldNum" sz="quarter" idx="12"/>
          </p:nvPr>
        </p:nvSpPr>
        <p:spPr/>
        <p:txBody>
          <a:bodyPr/>
          <a:lstStyle>
            <a:lvl1pPr>
              <a:defRPr/>
            </a:lvl1pPr>
          </a:lstStyle>
          <a:p>
            <a:pPr>
              <a:defRPr/>
            </a:pPr>
            <a:fld id="{0F0407ED-FEFF-4A99-95BE-0D2276F6860B}" type="slidenum">
              <a:rPr lang="fr-CH"/>
              <a:pPr>
                <a:defRPr/>
              </a:pPr>
              <a:t>‹#›</a:t>
            </a:fld>
            <a:endParaRPr lang="fr-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endParaRPr lang="fr-CH"/>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lvl1pPr>
              <a:defRPr/>
            </a:lvl1pPr>
          </a:lstStyle>
          <a:p>
            <a:pPr>
              <a:defRPr/>
            </a:pPr>
            <a:fld id="{F3FD0C8A-5CEE-44CC-970D-D8D45E820BB0}" type="datetimeFigureOut">
              <a:rPr lang="fr-FR"/>
              <a:pPr>
                <a:defRPr/>
              </a:pPr>
              <a:t>23/11/2021</a:t>
            </a:fld>
            <a:endParaRPr lang="fr-CH"/>
          </a:p>
        </p:txBody>
      </p:sp>
      <p:sp>
        <p:nvSpPr>
          <p:cNvPr id="5" name="Espace réservé du pied de page 4"/>
          <p:cNvSpPr>
            <a:spLocks noGrp="1"/>
          </p:cNvSpPr>
          <p:nvPr>
            <p:ph type="ftr" sz="quarter" idx="11"/>
          </p:nvPr>
        </p:nvSpPr>
        <p:spPr/>
        <p:txBody>
          <a:bodyPr/>
          <a:lstStyle>
            <a:lvl1pPr>
              <a:defRPr/>
            </a:lvl1pPr>
          </a:lstStyle>
          <a:p>
            <a:pPr>
              <a:defRPr/>
            </a:pPr>
            <a:endParaRPr lang="fr-CH"/>
          </a:p>
        </p:txBody>
      </p:sp>
      <p:sp>
        <p:nvSpPr>
          <p:cNvPr id="6" name="Espace réservé du numéro de diapositive 5"/>
          <p:cNvSpPr>
            <a:spLocks noGrp="1"/>
          </p:cNvSpPr>
          <p:nvPr>
            <p:ph type="sldNum" sz="quarter" idx="12"/>
          </p:nvPr>
        </p:nvSpPr>
        <p:spPr/>
        <p:txBody>
          <a:bodyPr/>
          <a:lstStyle>
            <a:lvl1pPr>
              <a:defRPr/>
            </a:lvl1pPr>
          </a:lstStyle>
          <a:p>
            <a:pPr>
              <a:defRPr/>
            </a:pPr>
            <a:fld id="{7627894E-A882-4622-AC7D-0FFA37D3BC7F}" type="slidenum">
              <a:rPr lang="fr-CH"/>
              <a:pPr>
                <a:defRPr/>
              </a:pPr>
              <a:t>‹#›</a:t>
            </a:fld>
            <a:endParaRPr lang="fr-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MWF Graph - Teal">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89405"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sp>
        <p:nvSpPr>
          <p:cNvPr id="57" name="Chart Placeholder 5"/>
          <p:cNvSpPr>
            <a:spLocks noGrp="1"/>
          </p:cNvSpPr>
          <p:nvPr>
            <p:ph type="chart" sz="quarter" idx="19"/>
          </p:nvPr>
        </p:nvSpPr>
        <p:spPr>
          <a:xfrm>
            <a:off x="836578" y="1699589"/>
            <a:ext cx="10788153" cy="4054959"/>
          </a:xfrm>
        </p:spPr>
        <p:txBody>
          <a:bodyPr>
            <a:normAutofit/>
          </a:bodyPr>
          <a:lstStyle>
            <a:lvl1pPr marL="0" indent="0">
              <a:buNone/>
              <a:defRPr sz="1600">
                <a:solidFill>
                  <a:srgbClr val="4C515A"/>
                </a:solidFill>
              </a:defRPr>
            </a:lvl1pPr>
          </a:lstStyle>
          <a:p>
            <a:r>
              <a:rPr lang="en-US"/>
              <a:t>Click icon to add chart</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4267" y="6087822"/>
            <a:ext cx="2175933" cy="758648"/>
          </a:xfrm>
          <a:prstGeom prst="rect">
            <a:avLst/>
          </a:prstGeom>
        </p:spPr>
      </p:pic>
      <p:sp>
        <p:nvSpPr>
          <p:cNvPr id="9" name="Text Placeholder 4"/>
          <p:cNvSpPr>
            <a:spLocks noGrp="1"/>
          </p:cNvSpPr>
          <p:nvPr>
            <p:ph type="body" sz="quarter" idx="21" hasCustomPrompt="1"/>
          </p:nvPr>
        </p:nvSpPr>
        <p:spPr>
          <a:xfrm>
            <a:off x="3122380" y="5999998"/>
            <a:ext cx="8082069"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10" name="Straight Connector 9"/>
          <p:cNvCxnSpPr>
            <a:cxnSpLocks/>
          </p:cNvCxnSpPr>
          <p:nvPr userDrawn="1"/>
        </p:nvCxnSpPr>
        <p:spPr>
          <a:xfrm flipH="1">
            <a:off x="838331" y="5877272"/>
            <a:ext cx="10786403"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836579" y="177796"/>
            <a:ext cx="10788152" cy="246930"/>
          </a:xfrm>
        </p:spPr>
        <p:txBody>
          <a:bodyPr anchor="b">
            <a:normAutofit/>
          </a:bodyPr>
          <a:lstStyle>
            <a:lvl1pPr marL="0" indent="0" algn="l">
              <a:lnSpc>
                <a:spcPct val="100000"/>
              </a:lnSpc>
              <a:buNone/>
              <a:defRPr sz="1300" b="1" spc="100" baseline="0">
                <a:solidFill>
                  <a:schemeClr val="accent4"/>
                </a:solidFill>
                <a:latin typeface="Trebuchet MS" charset="0"/>
                <a:ea typeface="Trebuchet MS" charset="0"/>
                <a:cs typeface="Trebuchet MS"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SECTION OR EXHIBIT NUMBER</a:t>
            </a:r>
          </a:p>
        </p:txBody>
      </p:sp>
      <p:sp>
        <p:nvSpPr>
          <p:cNvPr id="14" name="Title 1"/>
          <p:cNvSpPr>
            <a:spLocks noGrp="1"/>
          </p:cNvSpPr>
          <p:nvPr>
            <p:ph type="ctrTitle"/>
          </p:nvPr>
        </p:nvSpPr>
        <p:spPr>
          <a:xfrm>
            <a:off x="836579" y="514555"/>
            <a:ext cx="10788152" cy="1185034"/>
          </a:xfrm>
          <a:effectLst/>
        </p:spPr>
        <p:txBody>
          <a:bodyPr anchor="t">
            <a:normAutofit/>
          </a:bodyPr>
          <a:lstStyle>
            <a:lvl1pPr algn="l">
              <a:lnSpc>
                <a:spcPct val="90000"/>
              </a:lnSpc>
              <a:defRPr sz="3200" b="1" spc="0" baseline="0">
                <a:solidFill>
                  <a:schemeClr val="tx1"/>
                </a:solidFill>
                <a:effectLst/>
              </a:defRPr>
            </a:lvl1pPr>
          </a:lstStyle>
          <a:p>
            <a:r>
              <a:rPr lang="en-US"/>
              <a:t>Click to edit Master title style</a:t>
            </a:r>
            <a:endParaRPr lang="en-US" dirty="0"/>
          </a:p>
        </p:txBody>
      </p:sp>
      <p:sp>
        <p:nvSpPr>
          <p:cNvPr id="11" name="Slide Number Placeholder 5"/>
          <p:cNvSpPr txBox="1">
            <a:spLocks/>
          </p:cNvSpPr>
          <p:nvPr userDrawn="1"/>
        </p:nvSpPr>
        <p:spPr>
          <a:xfrm>
            <a:off x="11307950" y="6288149"/>
            <a:ext cx="376765" cy="197427"/>
          </a:xfrm>
          <a:prstGeom prst="rect">
            <a:avLst/>
          </a:prstGeom>
        </p:spPr>
        <p:txBody>
          <a:bodyPr vert="horz" wrap="none" lIns="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900" smtClean="0">
                <a:solidFill>
                  <a:schemeClr val="accent4"/>
                </a:solidFill>
                <a:latin typeface="+mn-lt"/>
              </a:rPr>
              <a:pPr algn="r"/>
              <a:t>‹#›</a:t>
            </a:fld>
            <a:endParaRPr lang="en-US" sz="900" dirty="0">
              <a:solidFill>
                <a:schemeClr val="accent4"/>
              </a:solidFill>
              <a:latin typeface="+mn-lt"/>
            </a:endParaRPr>
          </a:p>
        </p:txBody>
      </p:sp>
    </p:spTree>
    <p:extLst>
      <p:ext uri="{BB962C8B-B14F-4D97-AF65-F5344CB8AC3E}">
        <p14:creationId xmlns:p14="http://schemas.microsoft.com/office/powerpoint/2010/main" val="3194452853"/>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lvl1pPr>
              <a:defRPr/>
            </a:lvl1pPr>
          </a:lstStyle>
          <a:p>
            <a:pPr>
              <a:defRPr/>
            </a:pPr>
            <a:fld id="{4835CC5B-9FD5-49B4-A3A4-A2587D7C50D9}" type="datetimeFigureOut">
              <a:rPr lang="fr-FR"/>
              <a:pPr>
                <a:defRPr/>
              </a:pPr>
              <a:t>23/11/2021</a:t>
            </a:fld>
            <a:endParaRPr lang="fr-CH"/>
          </a:p>
        </p:txBody>
      </p:sp>
      <p:sp>
        <p:nvSpPr>
          <p:cNvPr id="5" name="Espace réservé du pied de page 4"/>
          <p:cNvSpPr>
            <a:spLocks noGrp="1"/>
          </p:cNvSpPr>
          <p:nvPr>
            <p:ph type="ftr" sz="quarter" idx="11"/>
          </p:nvPr>
        </p:nvSpPr>
        <p:spPr/>
        <p:txBody>
          <a:bodyPr/>
          <a:lstStyle>
            <a:lvl1pPr>
              <a:defRPr/>
            </a:lvl1pPr>
          </a:lstStyle>
          <a:p>
            <a:pPr>
              <a:defRPr/>
            </a:pPr>
            <a:endParaRPr lang="fr-CH"/>
          </a:p>
        </p:txBody>
      </p:sp>
      <p:sp>
        <p:nvSpPr>
          <p:cNvPr id="6" name="Espace réservé du numéro de diapositive 5"/>
          <p:cNvSpPr>
            <a:spLocks noGrp="1"/>
          </p:cNvSpPr>
          <p:nvPr>
            <p:ph type="sldNum" sz="quarter" idx="12"/>
          </p:nvPr>
        </p:nvSpPr>
        <p:spPr/>
        <p:txBody>
          <a:bodyPr/>
          <a:lstStyle>
            <a:lvl1pPr>
              <a:defRPr/>
            </a:lvl1pPr>
          </a:lstStyle>
          <a:p>
            <a:pPr>
              <a:defRPr/>
            </a:pPr>
            <a:fld id="{6013FBEE-651A-4459-A1F6-2B0B718E15DF}" type="slidenum">
              <a:rPr lang="fr-CH"/>
              <a:pPr>
                <a:defRPr/>
              </a:pPr>
              <a:t>‹#›</a:t>
            </a:fld>
            <a:endParaRPr lang="fr-CH"/>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336" y="6237312"/>
            <a:ext cx="720080" cy="44878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endParaRPr lang="fr-CH"/>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BAF3E847-1F4E-4ABE-839E-4C689306BF31}" type="datetimeFigureOut">
              <a:rPr lang="fr-FR"/>
              <a:pPr>
                <a:defRPr/>
              </a:pPr>
              <a:t>23/11/2021</a:t>
            </a:fld>
            <a:endParaRPr lang="fr-CH"/>
          </a:p>
        </p:txBody>
      </p:sp>
      <p:sp>
        <p:nvSpPr>
          <p:cNvPr id="5" name="Espace réservé du pied de page 4"/>
          <p:cNvSpPr>
            <a:spLocks noGrp="1"/>
          </p:cNvSpPr>
          <p:nvPr>
            <p:ph type="ftr" sz="quarter" idx="11"/>
          </p:nvPr>
        </p:nvSpPr>
        <p:spPr/>
        <p:txBody>
          <a:bodyPr/>
          <a:lstStyle>
            <a:lvl1pPr>
              <a:defRPr/>
            </a:lvl1pPr>
          </a:lstStyle>
          <a:p>
            <a:pPr>
              <a:defRPr/>
            </a:pPr>
            <a:endParaRPr lang="fr-CH"/>
          </a:p>
        </p:txBody>
      </p:sp>
      <p:sp>
        <p:nvSpPr>
          <p:cNvPr id="6" name="Espace réservé du numéro de diapositive 5"/>
          <p:cNvSpPr>
            <a:spLocks noGrp="1"/>
          </p:cNvSpPr>
          <p:nvPr>
            <p:ph type="sldNum" sz="quarter" idx="12"/>
          </p:nvPr>
        </p:nvSpPr>
        <p:spPr/>
        <p:txBody>
          <a:bodyPr/>
          <a:lstStyle>
            <a:lvl1pPr>
              <a:defRPr/>
            </a:lvl1pPr>
          </a:lstStyle>
          <a:p>
            <a:pPr>
              <a:defRPr/>
            </a:pPr>
            <a:fld id="{EDC9A497-31B3-4BA4-A028-6AD94DD5D6B8}" type="slidenum">
              <a:rPr lang="fr-CH"/>
              <a:pPr>
                <a:defRPr/>
              </a:pPr>
              <a:t>‹#›</a:t>
            </a:fld>
            <a:endParaRPr lang="fr-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3"/>
          <p:cNvSpPr>
            <a:spLocks noGrp="1"/>
          </p:cNvSpPr>
          <p:nvPr>
            <p:ph type="dt" sz="half" idx="10"/>
          </p:nvPr>
        </p:nvSpPr>
        <p:spPr/>
        <p:txBody>
          <a:bodyPr/>
          <a:lstStyle>
            <a:lvl1pPr>
              <a:defRPr/>
            </a:lvl1pPr>
          </a:lstStyle>
          <a:p>
            <a:pPr>
              <a:defRPr/>
            </a:pPr>
            <a:fld id="{64E652AF-5CA0-4FB3-AFFF-AA6F7D20C9B6}" type="datetimeFigureOut">
              <a:rPr lang="fr-FR"/>
              <a:pPr>
                <a:defRPr/>
              </a:pPr>
              <a:t>23/11/2021</a:t>
            </a:fld>
            <a:endParaRPr lang="fr-CH"/>
          </a:p>
        </p:txBody>
      </p:sp>
      <p:sp>
        <p:nvSpPr>
          <p:cNvPr id="6" name="Espace réservé du pied de page 4"/>
          <p:cNvSpPr>
            <a:spLocks noGrp="1"/>
          </p:cNvSpPr>
          <p:nvPr>
            <p:ph type="ftr" sz="quarter" idx="11"/>
          </p:nvPr>
        </p:nvSpPr>
        <p:spPr/>
        <p:txBody>
          <a:bodyPr/>
          <a:lstStyle>
            <a:lvl1pPr>
              <a:defRPr/>
            </a:lvl1pPr>
          </a:lstStyle>
          <a:p>
            <a:pPr>
              <a:defRPr/>
            </a:pPr>
            <a:endParaRPr lang="fr-CH"/>
          </a:p>
        </p:txBody>
      </p:sp>
      <p:sp>
        <p:nvSpPr>
          <p:cNvPr id="7" name="Espace réservé du numéro de diapositive 5"/>
          <p:cNvSpPr>
            <a:spLocks noGrp="1"/>
          </p:cNvSpPr>
          <p:nvPr>
            <p:ph type="sldNum" sz="quarter" idx="12"/>
          </p:nvPr>
        </p:nvSpPr>
        <p:spPr/>
        <p:txBody>
          <a:bodyPr/>
          <a:lstStyle>
            <a:lvl1pPr>
              <a:defRPr/>
            </a:lvl1pPr>
          </a:lstStyle>
          <a:p>
            <a:pPr>
              <a:defRPr/>
            </a:pPr>
            <a:fld id="{A52520E9-3E5E-4107-84E7-935AC91E086F}" type="slidenum">
              <a:rPr lang="fr-CH"/>
              <a:pPr>
                <a:defRPr/>
              </a:pPr>
              <a:t>‹#›</a:t>
            </a:fld>
            <a:endParaRPr lang="fr-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CH"/>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3"/>
          <p:cNvSpPr>
            <a:spLocks noGrp="1"/>
          </p:cNvSpPr>
          <p:nvPr>
            <p:ph type="dt" sz="half" idx="10"/>
          </p:nvPr>
        </p:nvSpPr>
        <p:spPr/>
        <p:txBody>
          <a:bodyPr/>
          <a:lstStyle>
            <a:lvl1pPr>
              <a:defRPr/>
            </a:lvl1pPr>
          </a:lstStyle>
          <a:p>
            <a:pPr>
              <a:defRPr/>
            </a:pPr>
            <a:fld id="{FF13BFFD-8258-4178-B303-FE78737C77C0}" type="datetimeFigureOut">
              <a:rPr lang="fr-FR"/>
              <a:pPr>
                <a:defRPr/>
              </a:pPr>
              <a:t>23/11/2021</a:t>
            </a:fld>
            <a:endParaRPr lang="fr-CH"/>
          </a:p>
        </p:txBody>
      </p:sp>
      <p:sp>
        <p:nvSpPr>
          <p:cNvPr id="8" name="Espace réservé du pied de page 4"/>
          <p:cNvSpPr>
            <a:spLocks noGrp="1"/>
          </p:cNvSpPr>
          <p:nvPr>
            <p:ph type="ftr" sz="quarter" idx="11"/>
          </p:nvPr>
        </p:nvSpPr>
        <p:spPr/>
        <p:txBody>
          <a:bodyPr/>
          <a:lstStyle>
            <a:lvl1pPr>
              <a:defRPr/>
            </a:lvl1pPr>
          </a:lstStyle>
          <a:p>
            <a:pPr>
              <a:defRPr/>
            </a:pPr>
            <a:endParaRPr lang="fr-CH"/>
          </a:p>
        </p:txBody>
      </p:sp>
      <p:sp>
        <p:nvSpPr>
          <p:cNvPr id="9" name="Espace réservé du numéro de diapositive 5"/>
          <p:cNvSpPr>
            <a:spLocks noGrp="1"/>
          </p:cNvSpPr>
          <p:nvPr>
            <p:ph type="sldNum" sz="quarter" idx="12"/>
          </p:nvPr>
        </p:nvSpPr>
        <p:spPr/>
        <p:txBody>
          <a:bodyPr/>
          <a:lstStyle>
            <a:lvl1pPr>
              <a:defRPr/>
            </a:lvl1pPr>
          </a:lstStyle>
          <a:p>
            <a:pPr>
              <a:defRPr/>
            </a:pPr>
            <a:fld id="{6F40E8BB-05C9-4212-A2C5-7B81DEE95A77}" type="slidenum">
              <a:rPr lang="fr-CH"/>
              <a:pPr>
                <a:defRPr/>
              </a:pPr>
              <a:t>‹#›</a:t>
            </a:fld>
            <a:endParaRPr lang="fr-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e la date 3"/>
          <p:cNvSpPr>
            <a:spLocks noGrp="1"/>
          </p:cNvSpPr>
          <p:nvPr>
            <p:ph type="dt" sz="half" idx="10"/>
          </p:nvPr>
        </p:nvSpPr>
        <p:spPr/>
        <p:txBody>
          <a:bodyPr/>
          <a:lstStyle>
            <a:lvl1pPr>
              <a:defRPr/>
            </a:lvl1pPr>
          </a:lstStyle>
          <a:p>
            <a:pPr>
              <a:defRPr/>
            </a:pPr>
            <a:fld id="{B94BE19D-05DC-47FE-B834-D09B1ACF06E6}" type="datetimeFigureOut">
              <a:rPr lang="fr-FR"/>
              <a:pPr>
                <a:defRPr/>
              </a:pPr>
              <a:t>23/11/2021</a:t>
            </a:fld>
            <a:endParaRPr lang="fr-CH"/>
          </a:p>
        </p:txBody>
      </p:sp>
      <p:sp>
        <p:nvSpPr>
          <p:cNvPr id="4" name="Espace réservé du pied de page 4"/>
          <p:cNvSpPr>
            <a:spLocks noGrp="1"/>
          </p:cNvSpPr>
          <p:nvPr>
            <p:ph type="ftr" sz="quarter" idx="11"/>
          </p:nvPr>
        </p:nvSpPr>
        <p:spPr/>
        <p:txBody>
          <a:bodyPr/>
          <a:lstStyle>
            <a:lvl1pPr>
              <a:defRPr/>
            </a:lvl1pPr>
          </a:lstStyle>
          <a:p>
            <a:pPr>
              <a:defRPr/>
            </a:pPr>
            <a:endParaRPr lang="fr-CH"/>
          </a:p>
        </p:txBody>
      </p:sp>
      <p:sp>
        <p:nvSpPr>
          <p:cNvPr id="5" name="Espace réservé du numéro de diapositive 5"/>
          <p:cNvSpPr>
            <a:spLocks noGrp="1"/>
          </p:cNvSpPr>
          <p:nvPr>
            <p:ph type="sldNum" sz="quarter" idx="12"/>
          </p:nvPr>
        </p:nvSpPr>
        <p:spPr/>
        <p:txBody>
          <a:bodyPr/>
          <a:lstStyle>
            <a:lvl1pPr>
              <a:defRPr/>
            </a:lvl1pPr>
          </a:lstStyle>
          <a:p>
            <a:pPr>
              <a:defRPr/>
            </a:pPr>
            <a:fld id="{411D7A14-BC2B-4AAC-8B6F-724E353CE36A}" type="slidenum">
              <a:rPr lang="fr-CH"/>
              <a:pPr>
                <a:defRPr/>
              </a:pPr>
              <a:t>‹#›</a:t>
            </a:fld>
            <a:endParaRPr lang="fr-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5676FF40-A543-48A6-A5A4-D771CADC0346}" type="datetimeFigureOut">
              <a:rPr lang="fr-FR"/>
              <a:pPr>
                <a:defRPr/>
              </a:pPr>
              <a:t>23/11/2021</a:t>
            </a:fld>
            <a:endParaRPr lang="fr-CH"/>
          </a:p>
        </p:txBody>
      </p:sp>
      <p:sp>
        <p:nvSpPr>
          <p:cNvPr id="3" name="Espace réservé du pied de page 4"/>
          <p:cNvSpPr>
            <a:spLocks noGrp="1"/>
          </p:cNvSpPr>
          <p:nvPr>
            <p:ph type="ftr" sz="quarter" idx="11"/>
          </p:nvPr>
        </p:nvSpPr>
        <p:spPr/>
        <p:txBody>
          <a:bodyPr/>
          <a:lstStyle>
            <a:lvl1pPr>
              <a:defRPr/>
            </a:lvl1pPr>
          </a:lstStyle>
          <a:p>
            <a:pPr>
              <a:defRPr/>
            </a:pPr>
            <a:endParaRPr lang="fr-CH"/>
          </a:p>
        </p:txBody>
      </p:sp>
      <p:sp>
        <p:nvSpPr>
          <p:cNvPr id="4" name="Espace réservé du numéro de diapositive 5"/>
          <p:cNvSpPr>
            <a:spLocks noGrp="1"/>
          </p:cNvSpPr>
          <p:nvPr>
            <p:ph type="sldNum" sz="quarter" idx="12"/>
          </p:nvPr>
        </p:nvSpPr>
        <p:spPr/>
        <p:txBody>
          <a:bodyPr/>
          <a:lstStyle>
            <a:lvl1pPr>
              <a:defRPr/>
            </a:lvl1pPr>
          </a:lstStyle>
          <a:p>
            <a:pPr>
              <a:defRPr/>
            </a:pPr>
            <a:fld id="{7A828658-591F-48F2-B50C-7EFDAA4F9704}" type="slidenum">
              <a:rPr lang="fr-CH"/>
              <a:pPr>
                <a:defRPr/>
              </a:pPr>
              <a:t>‹#›</a:t>
            </a:fld>
            <a:endParaRPr lang="fr-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endParaRPr lang="fr-CH"/>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BF137ED-8C18-4BF2-BA6F-F329F7E7475F}" type="datetimeFigureOut">
              <a:rPr lang="fr-FR"/>
              <a:pPr>
                <a:defRPr/>
              </a:pPr>
              <a:t>23/11/2021</a:t>
            </a:fld>
            <a:endParaRPr lang="fr-CH"/>
          </a:p>
        </p:txBody>
      </p:sp>
      <p:sp>
        <p:nvSpPr>
          <p:cNvPr id="6" name="Espace réservé du pied de page 4"/>
          <p:cNvSpPr>
            <a:spLocks noGrp="1"/>
          </p:cNvSpPr>
          <p:nvPr>
            <p:ph type="ftr" sz="quarter" idx="11"/>
          </p:nvPr>
        </p:nvSpPr>
        <p:spPr/>
        <p:txBody>
          <a:bodyPr/>
          <a:lstStyle>
            <a:lvl1pPr>
              <a:defRPr/>
            </a:lvl1pPr>
          </a:lstStyle>
          <a:p>
            <a:pPr>
              <a:defRPr/>
            </a:pPr>
            <a:endParaRPr lang="fr-CH"/>
          </a:p>
        </p:txBody>
      </p:sp>
      <p:sp>
        <p:nvSpPr>
          <p:cNvPr id="7" name="Espace réservé du numéro de diapositive 5"/>
          <p:cNvSpPr>
            <a:spLocks noGrp="1"/>
          </p:cNvSpPr>
          <p:nvPr>
            <p:ph type="sldNum" sz="quarter" idx="12"/>
          </p:nvPr>
        </p:nvSpPr>
        <p:spPr/>
        <p:txBody>
          <a:bodyPr/>
          <a:lstStyle>
            <a:lvl1pPr>
              <a:defRPr/>
            </a:lvl1pPr>
          </a:lstStyle>
          <a:p>
            <a:pPr>
              <a:defRPr/>
            </a:pPr>
            <a:fld id="{3D87C4D0-1725-4550-89C5-409E33AB1FDA}" type="slidenum">
              <a:rPr lang="fr-CH"/>
              <a:pPr>
                <a:defRPr/>
              </a:pPr>
              <a:t>‹#›</a:t>
            </a:fld>
            <a:endParaRPr lang="fr-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endParaRPr lang="fr-CH"/>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7694DB6-C89C-45F9-B7A6-0C5D7AD3BF08}" type="datetimeFigureOut">
              <a:rPr lang="fr-FR"/>
              <a:pPr>
                <a:defRPr/>
              </a:pPr>
              <a:t>23/11/2021</a:t>
            </a:fld>
            <a:endParaRPr lang="fr-CH"/>
          </a:p>
        </p:txBody>
      </p:sp>
      <p:sp>
        <p:nvSpPr>
          <p:cNvPr id="6" name="Espace réservé du pied de page 4"/>
          <p:cNvSpPr>
            <a:spLocks noGrp="1"/>
          </p:cNvSpPr>
          <p:nvPr>
            <p:ph type="ftr" sz="quarter" idx="11"/>
          </p:nvPr>
        </p:nvSpPr>
        <p:spPr/>
        <p:txBody>
          <a:bodyPr/>
          <a:lstStyle>
            <a:lvl1pPr>
              <a:defRPr/>
            </a:lvl1pPr>
          </a:lstStyle>
          <a:p>
            <a:pPr>
              <a:defRPr/>
            </a:pPr>
            <a:endParaRPr lang="fr-CH"/>
          </a:p>
        </p:txBody>
      </p:sp>
      <p:sp>
        <p:nvSpPr>
          <p:cNvPr id="7" name="Espace réservé du numéro de diapositive 5"/>
          <p:cNvSpPr>
            <a:spLocks noGrp="1"/>
          </p:cNvSpPr>
          <p:nvPr>
            <p:ph type="sldNum" sz="quarter" idx="12"/>
          </p:nvPr>
        </p:nvSpPr>
        <p:spPr/>
        <p:txBody>
          <a:bodyPr/>
          <a:lstStyle>
            <a:lvl1pPr>
              <a:defRPr/>
            </a:lvl1pPr>
          </a:lstStyle>
          <a:p>
            <a:pPr>
              <a:defRPr/>
            </a:pPr>
            <a:fld id="{A4B846A5-B9A0-4C93-B53B-FE18DDB0C147}" type="slidenum">
              <a:rPr lang="fr-CH"/>
              <a:pPr>
                <a:defRPr/>
              </a:pPr>
              <a:t>‹#›</a:t>
            </a:fld>
            <a:endParaRPr lang="fr-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endParaRPr lang="fr-CH"/>
          </a:p>
        </p:txBody>
      </p:sp>
      <p:sp>
        <p:nvSpPr>
          <p:cNvPr id="1027" name="Espace réservé du texte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927DEB7-666A-4846-A528-9EDFC7EA27AA}" type="datetimeFigureOut">
              <a:rPr lang="fr-FR"/>
              <a:pPr>
                <a:defRPr/>
              </a:pPr>
              <a:t>23/11/2021</a:t>
            </a:fld>
            <a:endParaRPr lang="fr-CH"/>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CH"/>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971E8C4-9E35-4548-A848-F7D657879387}" type="slidenum">
              <a:rPr lang="fr-CH"/>
              <a:pPr>
                <a:defRPr/>
              </a:pPr>
              <a:t>‹#›</a:t>
            </a:fld>
            <a:endParaRPr lang="fr-CH"/>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ctrTitle"/>
          </p:nvPr>
        </p:nvSpPr>
        <p:spPr>
          <a:xfrm>
            <a:off x="1631504" y="2852936"/>
            <a:ext cx="8856983" cy="2018655"/>
          </a:xfrm>
        </p:spPr>
        <p:txBody>
          <a:bodyPr rtlCol="0">
            <a:normAutofit fontScale="90000"/>
          </a:bodyPr>
          <a:lstStyle/>
          <a:p>
            <a:pPr>
              <a:lnSpc>
                <a:spcPct val="107000"/>
              </a:lnSpc>
              <a:spcAft>
                <a:spcPts val="800"/>
              </a:spcAft>
            </a:pPr>
            <a:r>
              <a:rPr lang="fr-CH" dirty="0"/>
              <a:t>Renonciation aux soins </a:t>
            </a:r>
            <a:br>
              <a:rPr lang="fr-CH" dirty="0">
                <a:latin typeface="Calibri" panose="020F0502020204030204" pitchFamily="34" charset="0"/>
                <a:ea typeface="Calibri" panose="020F0502020204030204" pitchFamily="34" charset="0"/>
                <a:cs typeface="Times New Roman" panose="02020603050405020304" pitchFamily="18" charset="0"/>
              </a:rPr>
            </a:br>
            <a:br>
              <a:rPr lang="fr-CH" sz="3200" dirty="0"/>
            </a:br>
            <a:br>
              <a:rPr lang="fr-CH" sz="3200" dirty="0"/>
            </a:br>
            <a:r>
              <a:rPr lang="fr-CH" sz="3200" dirty="0"/>
              <a:t>25 novembre 2021</a:t>
            </a:r>
            <a:br>
              <a:rPr lang="fr-CH" sz="3200" dirty="0"/>
            </a:br>
            <a:r>
              <a:rPr lang="fr-CH" sz="3200" dirty="0"/>
              <a:t>6</a:t>
            </a:r>
            <a:r>
              <a:rPr lang="fr-CH" sz="3200" baseline="30000" dirty="0"/>
              <a:t>ème</a:t>
            </a:r>
            <a:r>
              <a:rPr lang="fr-CH" sz="3200" dirty="0"/>
              <a:t> journée de l’OVS</a:t>
            </a:r>
            <a:br>
              <a:rPr lang="fr-CH" sz="3200" dirty="0"/>
            </a:br>
            <a:br>
              <a:rPr lang="fr-CH" sz="3200" dirty="0"/>
            </a:br>
            <a:endParaRPr lang="fr-CH" sz="3200" dirty="0"/>
          </a:p>
        </p:txBody>
      </p:sp>
      <p:sp>
        <p:nvSpPr>
          <p:cNvPr id="2051" name="Sous-titre 2"/>
          <p:cNvSpPr>
            <a:spLocks noGrp="1"/>
          </p:cNvSpPr>
          <p:nvPr>
            <p:ph type="subTitle" idx="1"/>
          </p:nvPr>
        </p:nvSpPr>
        <p:spPr>
          <a:xfrm>
            <a:off x="2963864" y="5157192"/>
            <a:ext cx="6697663" cy="1224309"/>
          </a:xfrm>
        </p:spPr>
        <p:txBody>
          <a:bodyPr rtlCol="0">
            <a:normAutofit/>
          </a:bodyPr>
          <a:lstStyle/>
          <a:p>
            <a:pPr eaLnBrk="1" fontAlgn="auto" hangingPunct="1">
              <a:spcAft>
                <a:spcPts val="0"/>
              </a:spcAft>
              <a:defRPr/>
            </a:pPr>
            <a:r>
              <a:rPr lang="fr-CH" sz="2400" dirty="0">
                <a:solidFill>
                  <a:srgbClr val="898989"/>
                </a:solidFill>
              </a:rPr>
              <a:t>P.-Y. Rodondi</a:t>
            </a:r>
          </a:p>
          <a:p>
            <a:pPr eaLnBrk="1" fontAlgn="auto" hangingPunct="1">
              <a:spcAft>
                <a:spcPts val="0"/>
              </a:spcAft>
              <a:defRPr/>
            </a:pPr>
            <a:r>
              <a:rPr lang="fr-CH" sz="2400" dirty="0">
                <a:solidFill>
                  <a:srgbClr val="898989"/>
                </a:solidFill>
              </a:rPr>
              <a:t>Institut de médecine de famille</a:t>
            </a:r>
          </a:p>
          <a:p>
            <a:pPr eaLnBrk="1" fontAlgn="auto" hangingPunct="1">
              <a:spcAft>
                <a:spcPts val="0"/>
              </a:spcAft>
              <a:defRPr/>
            </a:pPr>
            <a:endParaRPr lang="fr-CH" sz="2400" dirty="0">
              <a:solidFill>
                <a:srgbClr val="898989"/>
              </a:solidFill>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1527" y="188640"/>
            <a:ext cx="2160240" cy="134634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8F9B4C-B7D9-4CF4-A5C5-24037D390D09}"/>
              </a:ext>
            </a:extLst>
          </p:cNvPr>
          <p:cNvSpPr>
            <a:spLocks noGrp="1"/>
          </p:cNvSpPr>
          <p:nvPr>
            <p:ph type="title"/>
          </p:nvPr>
        </p:nvSpPr>
        <p:spPr/>
        <p:txBody>
          <a:bodyPr/>
          <a:lstStyle/>
          <a:p>
            <a:r>
              <a:rPr lang="fr-CH" dirty="0"/>
              <a:t>Part des frais payés directement par la population adultes</a:t>
            </a:r>
          </a:p>
        </p:txBody>
      </p:sp>
      <p:sp>
        <p:nvSpPr>
          <p:cNvPr id="4" name="ZoneTexte 3">
            <a:extLst>
              <a:ext uri="{FF2B5EF4-FFF2-40B4-BE49-F238E27FC236}">
                <a16:creationId xmlns:a16="http://schemas.microsoft.com/office/drawing/2014/main" id="{01804D7A-6E90-424B-81FB-B3210B3DAB58}"/>
              </a:ext>
            </a:extLst>
          </p:cNvPr>
          <p:cNvSpPr txBox="1"/>
          <p:nvPr/>
        </p:nvSpPr>
        <p:spPr>
          <a:xfrm>
            <a:off x="10349175" y="6394708"/>
            <a:ext cx="2534072" cy="369332"/>
          </a:xfrm>
          <a:prstGeom prst="rect">
            <a:avLst/>
          </a:prstGeom>
          <a:noFill/>
        </p:spPr>
        <p:txBody>
          <a:bodyPr wrap="square" rtlCol="0">
            <a:spAutoFit/>
          </a:bodyPr>
          <a:lstStyle/>
          <a:p>
            <a:r>
              <a:rPr lang="fr-CH" dirty="0">
                <a:latin typeface="+mn-lt"/>
              </a:rPr>
              <a:t>OCDE, 2017</a:t>
            </a:r>
          </a:p>
        </p:txBody>
      </p:sp>
      <p:pic>
        <p:nvPicPr>
          <p:cNvPr id="11" name="Image 10">
            <a:extLst>
              <a:ext uri="{FF2B5EF4-FFF2-40B4-BE49-F238E27FC236}">
                <a16:creationId xmlns:a16="http://schemas.microsoft.com/office/drawing/2014/main" id="{C837D61F-3C8E-4493-84CC-DDC0DCB10B32}"/>
              </a:ext>
            </a:extLst>
          </p:cNvPr>
          <p:cNvPicPr>
            <a:picLocks noChangeAspect="1"/>
          </p:cNvPicPr>
          <p:nvPr/>
        </p:nvPicPr>
        <p:blipFill>
          <a:blip r:embed="rId3"/>
          <a:stretch>
            <a:fillRect/>
          </a:stretch>
        </p:blipFill>
        <p:spPr>
          <a:xfrm>
            <a:off x="221094" y="1628800"/>
            <a:ext cx="11301061" cy="4104456"/>
          </a:xfrm>
          <a:prstGeom prst="rect">
            <a:avLst/>
          </a:prstGeom>
        </p:spPr>
      </p:pic>
      <p:cxnSp>
        <p:nvCxnSpPr>
          <p:cNvPr id="12" name="Connecteur droit avec flèche 11">
            <a:extLst>
              <a:ext uri="{FF2B5EF4-FFF2-40B4-BE49-F238E27FC236}">
                <a16:creationId xmlns:a16="http://schemas.microsoft.com/office/drawing/2014/main" id="{1B88EBB9-18BE-4B4F-9681-D3B0D823446C}"/>
              </a:ext>
            </a:extLst>
          </p:cNvPr>
          <p:cNvCxnSpPr>
            <a:cxnSpLocks/>
          </p:cNvCxnSpPr>
          <p:nvPr/>
        </p:nvCxnSpPr>
        <p:spPr>
          <a:xfrm flipH="1">
            <a:off x="2855640" y="2636912"/>
            <a:ext cx="864096" cy="64807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373D2A56-2777-4936-B702-4677476003B0}"/>
              </a:ext>
            </a:extLst>
          </p:cNvPr>
          <p:cNvSpPr txBox="1"/>
          <p:nvPr/>
        </p:nvSpPr>
        <p:spPr>
          <a:xfrm>
            <a:off x="1847528" y="5780571"/>
            <a:ext cx="8280920" cy="954107"/>
          </a:xfrm>
          <a:prstGeom prst="rect">
            <a:avLst/>
          </a:prstGeom>
          <a:noFill/>
          <a:ln>
            <a:solidFill>
              <a:srgbClr val="FF0000"/>
            </a:solidFill>
          </a:ln>
        </p:spPr>
        <p:txBody>
          <a:bodyPr wrap="square" rtlCol="0">
            <a:spAutoFit/>
          </a:bodyPr>
          <a:lstStyle/>
          <a:p>
            <a:r>
              <a:rPr lang="fr-CH" sz="2800" dirty="0">
                <a:latin typeface="+mn-lt"/>
              </a:rPr>
              <a:t>Part des frais payés directement par les patients en Suisse (out-of-</a:t>
            </a:r>
            <a:r>
              <a:rPr lang="fr-CH" sz="2800" dirty="0" err="1">
                <a:latin typeface="+mn-lt"/>
              </a:rPr>
              <a:t>pocket</a:t>
            </a:r>
            <a:r>
              <a:rPr lang="fr-CH" sz="2800" dirty="0">
                <a:latin typeface="+mn-lt"/>
              </a:rPr>
              <a:t>): 28%</a:t>
            </a:r>
          </a:p>
        </p:txBody>
      </p:sp>
    </p:spTree>
    <p:extLst>
      <p:ext uri="{BB962C8B-B14F-4D97-AF65-F5344CB8AC3E}">
        <p14:creationId xmlns:p14="http://schemas.microsoft.com/office/powerpoint/2010/main" val="309682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2C43F8-ADDA-4BC5-B2C8-E50519EEA122}"/>
              </a:ext>
            </a:extLst>
          </p:cNvPr>
          <p:cNvSpPr>
            <a:spLocks noGrp="1"/>
          </p:cNvSpPr>
          <p:nvPr>
            <p:ph type="title"/>
          </p:nvPr>
        </p:nvSpPr>
        <p:spPr/>
        <p:txBody>
          <a:bodyPr/>
          <a:lstStyle/>
          <a:p>
            <a:r>
              <a:rPr lang="fr-CH" dirty="0"/>
              <a:t>Renoncement aux soins dentaires</a:t>
            </a:r>
          </a:p>
        </p:txBody>
      </p:sp>
      <p:sp>
        <p:nvSpPr>
          <p:cNvPr id="3" name="Espace réservé du contenu 2">
            <a:extLst>
              <a:ext uri="{FF2B5EF4-FFF2-40B4-BE49-F238E27FC236}">
                <a16:creationId xmlns:a16="http://schemas.microsoft.com/office/drawing/2014/main" id="{89F94F34-FAB7-476F-8B44-09D3FBC0500F}"/>
              </a:ext>
            </a:extLst>
          </p:cNvPr>
          <p:cNvSpPr>
            <a:spLocks noGrp="1"/>
          </p:cNvSpPr>
          <p:nvPr>
            <p:ph idx="1"/>
          </p:nvPr>
        </p:nvSpPr>
        <p:spPr>
          <a:xfrm>
            <a:off x="609600" y="1417638"/>
            <a:ext cx="10972800" cy="4525963"/>
          </a:xfrm>
        </p:spPr>
        <p:txBody>
          <a:bodyPr/>
          <a:lstStyle/>
          <a:p>
            <a:r>
              <a:rPr lang="fr-CH" dirty="0"/>
              <a:t>Pas de remboursement </a:t>
            </a:r>
            <a:r>
              <a:rPr lang="fr-CH" dirty="0" err="1"/>
              <a:t>LAMal</a:t>
            </a:r>
            <a:r>
              <a:rPr lang="fr-CH" dirty="0"/>
              <a:t> en Suisse</a:t>
            </a:r>
          </a:p>
        </p:txBody>
      </p:sp>
      <p:pic>
        <p:nvPicPr>
          <p:cNvPr id="4" name="Image 3">
            <a:extLst>
              <a:ext uri="{FF2B5EF4-FFF2-40B4-BE49-F238E27FC236}">
                <a16:creationId xmlns:a16="http://schemas.microsoft.com/office/drawing/2014/main" id="{AD955CFD-1A62-428D-A2C7-BE57CED80D18}"/>
              </a:ext>
            </a:extLst>
          </p:cNvPr>
          <p:cNvPicPr>
            <a:picLocks noChangeAspect="1"/>
          </p:cNvPicPr>
          <p:nvPr/>
        </p:nvPicPr>
        <p:blipFill>
          <a:blip r:embed="rId2"/>
          <a:stretch>
            <a:fillRect/>
          </a:stretch>
        </p:blipFill>
        <p:spPr>
          <a:xfrm>
            <a:off x="1127448" y="2002481"/>
            <a:ext cx="3922005" cy="4191918"/>
          </a:xfrm>
          <a:prstGeom prst="rect">
            <a:avLst/>
          </a:prstGeom>
        </p:spPr>
      </p:pic>
      <p:pic>
        <p:nvPicPr>
          <p:cNvPr id="5" name="Image 4">
            <a:extLst>
              <a:ext uri="{FF2B5EF4-FFF2-40B4-BE49-F238E27FC236}">
                <a16:creationId xmlns:a16="http://schemas.microsoft.com/office/drawing/2014/main" id="{FE675A50-3AF9-4796-8378-26F749AD1FDD}"/>
              </a:ext>
            </a:extLst>
          </p:cNvPr>
          <p:cNvPicPr>
            <a:picLocks noChangeAspect="1"/>
          </p:cNvPicPr>
          <p:nvPr/>
        </p:nvPicPr>
        <p:blipFill>
          <a:blip r:embed="rId3"/>
          <a:stretch>
            <a:fillRect/>
          </a:stretch>
        </p:blipFill>
        <p:spPr>
          <a:xfrm>
            <a:off x="5951984" y="2057565"/>
            <a:ext cx="4208443" cy="4081749"/>
          </a:xfrm>
          <a:prstGeom prst="rect">
            <a:avLst/>
          </a:prstGeom>
        </p:spPr>
      </p:pic>
      <p:sp>
        <p:nvSpPr>
          <p:cNvPr id="6" name="Ellipse 5">
            <a:extLst>
              <a:ext uri="{FF2B5EF4-FFF2-40B4-BE49-F238E27FC236}">
                <a16:creationId xmlns:a16="http://schemas.microsoft.com/office/drawing/2014/main" id="{4ADEEF3D-97B6-4F5C-BDEF-E8C1B38FD151}"/>
              </a:ext>
            </a:extLst>
          </p:cNvPr>
          <p:cNvSpPr/>
          <p:nvPr/>
        </p:nvSpPr>
        <p:spPr>
          <a:xfrm>
            <a:off x="6600056" y="3068960"/>
            <a:ext cx="1296144" cy="17281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4902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2C43F8-ADDA-4BC5-B2C8-E50519EEA122}"/>
              </a:ext>
            </a:extLst>
          </p:cNvPr>
          <p:cNvSpPr>
            <a:spLocks noGrp="1"/>
          </p:cNvSpPr>
          <p:nvPr>
            <p:ph type="title"/>
          </p:nvPr>
        </p:nvSpPr>
        <p:spPr/>
        <p:txBody>
          <a:bodyPr/>
          <a:lstStyle/>
          <a:p>
            <a:r>
              <a:rPr lang="fr-CH" dirty="0"/>
              <a:t>Renoncement aux soins dentaires</a:t>
            </a:r>
          </a:p>
        </p:txBody>
      </p:sp>
      <p:pic>
        <p:nvPicPr>
          <p:cNvPr id="4" name="Image 3">
            <a:extLst>
              <a:ext uri="{FF2B5EF4-FFF2-40B4-BE49-F238E27FC236}">
                <a16:creationId xmlns:a16="http://schemas.microsoft.com/office/drawing/2014/main" id="{AD955CFD-1A62-428D-A2C7-BE57CED80D18}"/>
              </a:ext>
            </a:extLst>
          </p:cNvPr>
          <p:cNvPicPr>
            <a:picLocks noChangeAspect="1"/>
          </p:cNvPicPr>
          <p:nvPr/>
        </p:nvPicPr>
        <p:blipFill>
          <a:blip r:embed="rId2"/>
          <a:stretch>
            <a:fillRect/>
          </a:stretch>
        </p:blipFill>
        <p:spPr>
          <a:xfrm>
            <a:off x="1127448" y="2002481"/>
            <a:ext cx="3922005" cy="4191918"/>
          </a:xfrm>
          <a:prstGeom prst="rect">
            <a:avLst/>
          </a:prstGeom>
        </p:spPr>
      </p:pic>
      <p:pic>
        <p:nvPicPr>
          <p:cNvPr id="5" name="Image 4">
            <a:extLst>
              <a:ext uri="{FF2B5EF4-FFF2-40B4-BE49-F238E27FC236}">
                <a16:creationId xmlns:a16="http://schemas.microsoft.com/office/drawing/2014/main" id="{FE675A50-3AF9-4796-8378-26F749AD1FDD}"/>
              </a:ext>
            </a:extLst>
          </p:cNvPr>
          <p:cNvPicPr>
            <a:picLocks noChangeAspect="1"/>
          </p:cNvPicPr>
          <p:nvPr/>
        </p:nvPicPr>
        <p:blipFill>
          <a:blip r:embed="rId3"/>
          <a:stretch>
            <a:fillRect/>
          </a:stretch>
        </p:blipFill>
        <p:spPr>
          <a:xfrm>
            <a:off x="5951984" y="2057565"/>
            <a:ext cx="4208443" cy="4081749"/>
          </a:xfrm>
          <a:prstGeom prst="rect">
            <a:avLst/>
          </a:prstGeom>
        </p:spPr>
      </p:pic>
      <p:sp>
        <p:nvSpPr>
          <p:cNvPr id="6" name="Ellipse 5">
            <a:extLst>
              <a:ext uri="{FF2B5EF4-FFF2-40B4-BE49-F238E27FC236}">
                <a16:creationId xmlns:a16="http://schemas.microsoft.com/office/drawing/2014/main" id="{4ADEEF3D-97B6-4F5C-BDEF-E8C1B38FD151}"/>
              </a:ext>
            </a:extLst>
          </p:cNvPr>
          <p:cNvSpPr/>
          <p:nvPr/>
        </p:nvSpPr>
        <p:spPr>
          <a:xfrm>
            <a:off x="6600056" y="3068960"/>
            <a:ext cx="1296144" cy="17281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ZoneTexte 6">
            <a:extLst>
              <a:ext uri="{FF2B5EF4-FFF2-40B4-BE49-F238E27FC236}">
                <a16:creationId xmlns:a16="http://schemas.microsoft.com/office/drawing/2014/main" id="{CAE5A7EB-CFF9-485A-B87A-0AE4431C55A7}"/>
              </a:ext>
            </a:extLst>
          </p:cNvPr>
          <p:cNvSpPr txBox="1"/>
          <p:nvPr/>
        </p:nvSpPr>
        <p:spPr>
          <a:xfrm>
            <a:off x="609600" y="2708920"/>
            <a:ext cx="10670976" cy="1754326"/>
          </a:xfrm>
          <a:prstGeom prst="rect">
            <a:avLst/>
          </a:prstGeom>
          <a:solidFill>
            <a:schemeClr val="bg1"/>
          </a:solidFill>
          <a:ln w="28575">
            <a:solidFill>
              <a:srgbClr val="FF0000"/>
            </a:solidFill>
          </a:ln>
        </p:spPr>
        <p:txBody>
          <a:bodyPr wrap="square" rtlCol="0">
            <a:spAutoFit/>
          </a:bodyPr>
          <a:lstStyle/>
          <a:p>
            <a:pPr algn="ctr"/>
            <a:r>
              <a:rPr lang="fr-CH" sz="3600" dirty="0">
                <a:latin typeface="+mn-lt"/>
              </a:rPr>
              <a:t>Renoncement aux soins dentaires permet, par rapport aux autres prestations de santé, de percevoir plus clairement des inégalités sociales</a:t>
            </a:r>
          </a:p>
        </p:txBody>
      </p:sp>
    </p:spTree>
    <p:extLst>
      <p:ext uri="{BB962C8B-B14F-4D97-AF65-F5344CB8AC3E}">
        <p14:creationId xmlns:p14="http://schemas.microsoft.com/office/powerpoint/2010/main" val="2955257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37CBB9-CF75-4FE8-B7CF-A96457DDA42A}"/>
              </a:ext>
            </a:extLst>
          </p:cNvPr>
          <p:cNvSpPr>
            <a:spLocks noGrp="1"/>
          </p:cNvSpPr>
          <p:nvPr>
            <p:ph type="title"/>
          </p:nvPr>
        </p:nvSpPr>
        <p:spPr/>
        <p:txBody>
          <a:bodyPr/>
          <a:lstStyle/>
          <a:p>
            <a:r>
              <a:rPr lang="fr-CH" dirty="0"/>
              <a:t>Données en Valais</a:t>
            </a:r>
          </a:p>
        </p:txBody>
      </p:sp>
      <p:sp>
        <p:nvSpPr>
          <p:cNvPr id="3" name="Espace réservé du contenu 2">
            <a:extLst>
              <a:ext uri="{FF2B5EF4-FFF2-40B4-BE49-F238E27FC236}">
                <a16:creationId xmlns:a16="http://schemas.microsoft.com/office/drawing/2014/main" id="{FFAB2FEE-CC77-4A10-857B-62AFBA086FB1}"/>
              </a:ext>
            </a:extLst>
          </p:cNvPr>
          <p:cNvSpPr>
            <a:spLocks noGrp="1"/>
          </p:cNvSpPr>
          <p:nvPr>
            <p:ph idx="1"/>
          </p:nvPr>
        </p:nvSpPr>
        <p:spPr/>
        <p:txBody>
          <a:bodyPr/>
          <a:lstStyle/>
          <a:p>
            <a:r>
              <a:rPr lang="fr-CH" dirty="0"/>
              <a:t>Perceptions du système de santé par les seniors en Valais, publié en 2019</a:t>
            </a:r>
          </a:p>
          <a:p>
            <a:r>
              <a:rPr lang="fr-CH" dirty="0"/>
              <a:t>Analyse des résultats de l’International </a:t>
            </a:r>
            <a:r>
              <a:rPr lang="fr-CH" dirty="0" err="1"/>
              <a:t>Health</a:t>
            </a:r>
            <a:r>
              <a:rPr lang="fr-CH" dirty="0"/>
              <a:t> Survey, 2017</a:t>
            </a:r>
          </a:p>
          <a:p>
            <a:r>
              <a:rPr lang="fr-CH" dirty="0"/>
              <a:t>Echantillon valaisan: n=321 </a:t>
            </a:r>
          </a:p>
        </p:txBody>
      </p:sp>
      <p:pic>
        <p:nvPicPr>
          <p:cNvPr id="4" name="Image 3">
            <a:extLst>
              <a:ext uri="{FF2B5EF4-FFF2-40B4-BE49-F238E27FC236}">
                <a16:creationId xmlns:a16="http://schemas.microsoft.com/office/drawing/2014/main" id="{68445634-CB99-445E-969E-2D2BAEB1B2B8}"/>
              </a:ext>
            </a:extLst>
          </p:cNvPr>
          <p:cNvPicPr>
            <a:picLocks noChangeAspect="1"/>
          </p:cNvPicPr>
          <p:nvPr/>
        </p:nvPicPr>
        <p:blipFill>
          <a:blip r:embed="rId2"/>
          <a:stretch>
            <a:fillRect/>
          </a:stretch>
        </p:blipFill>
        <p:spPr>
          <a:xfrm>
            <a:off x="9026816" y="239232"/>
            <a:ext cx="2555584" cy="1051788"/>
          </a:xfrm>
          <a:prstGeom prst="rect">
            <a:avLst/>
          </a:prstGeom>
        </p:spPr>
      </p:pic>
      <p:pic>
        <p:nvPicPr>
          <p:cNvPr id="5" name="Image 4">
            <a:extLst>
              <a:ext uri="{FF2B5EF4-FFF2-40B4-BE49-F238E27FC236}">
                <a16:creationId xmlns:a16="http://schemas.microsoft.com/office/drawing/2014/main" id="{DD243021-5F81-42D9-A5E8-2305045254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0216" y="5064674"/>
            <a:ext cx="3024336" cy="1061490"/>
          </a:xfrm>
          <a:prstGeom prst="rect">
            <a:avLst/>
          </a:prstGeom>
        </p:spPr>
      </p:pic>
    </p:spTree>
    <p:extLst>
      <p:ext uri="{BB962C8B-B14F-4D97-AF65-F5344CB8AC3E}">
        <p14:creationId xmlns:p14="http://schemas.microsoft.com/office/powerpoint/2010/main" val="2820484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37CBB9-CF75-4FE8-B7CF-A96457DDA42A}"/>
              </a:ext>
            </a:extLst>
          </p:cNvPr>
          <p:cNvSpPr>
            <a:spLocks noGrp="1"/>
          </p:cNvSpPr>
          <p:nvPr>
            <p:ph type="title"/>
          </p:nvPr>
        </p:nvSpPr>
        <p:spPr/>
        <p:txBody>
          <a:bodyPr/>
          <a:lstStyle/>
          <a:p>
            <a:r>
              <a:rPr lang="fr-CH" dirty="0"/>
              <a:t>Données en Valais</a:t>
            </a:r>
          </a:p>
        </p:txBody>
      </p:sp>
      <p:sp>
        <p:nvSpPr>
          <p:cNvPr id="3" name="Espace réservé du contenu 2">
            <a:extLst>
              <a:ext uri="{FF2B5EF4-FFF2-40B4-BE49-F238E27FC236}">
                <a16:creationId xmlns:a16="http://schemas.microsoft.com/office/drawing/2014/main" id="{FFAB2FEE-CC77-4A10-857B-62AFBA086FB1}"/>
              </a:ext>
            </a:extLst>
          </p:cNvPr>
          <p:cNvSpPr>
            <a:spLocks noGrp="1"/>
          </p:cNvSpPr>
          <p:nvPr>
            <p:ph idx="1"/>
          </p:nvPr>
        </p:nvSpPr>
        <p:spPr/>
        <p:txBody>
          <a:bodyPr/>
          <a:lstStyle/>
          <a:p>
            <a:endParaRPr lang="fr-CH" dirty="0"/>
          </a:p>
        </p:txBody>
      </p:sp>
      <p:pic>
        <p:nvPicPr>
          <p:cNvPr id="4" name="Image 3">
            <a:extLst>
              <a:ext uri="{FF2B5EF4-FFF2-40B4-BE49-F238E27FC236}">
                <a16:creationId xmlns:a16="http://schemas.microsoft.com/office/drawing/2014/main" id="{68445634-CB99-445E-969E-2D2BAEB1B2B8}"/>
              </a:ext>
            </a:extLst>
          </p:cNvPr>
          <p:cNvPicPr>
            <a:picLocks noChangeAspect="1"/>
          </p:cNvPicPr>
          <p:nvPr/>
        </p:nvPicPr>
        <p:blipFill>
          <a:blip r:embed="rId3"/>
          <a:stretch>
            <a:fillRect/>
          </a:stretch>
        </p:blipFill>
        <p:spPr>
          <a:xfrm>
            <a:off x="9026816" y="239232"/>
            <a:ext cx="2555584" cy="1051788"/>
          </a:xfrm>
          <a:prstGeom prst="rect">
            <a:avLst/>
          </a:prstGeom>
        </p:spPr>
      </p:pic>
      <p:pic>
        <p:nvPicPr>
          <p:cNvPr id="5" name="Image 4">
            <a:extLst>
              <a:ext uri="{FF2B5EF4-FFF2-40B4-BE49-F238E27FC236}">
                <a16:creationId xmlns:a16="http://schemas.microsoft.com/office/drawing/2014/main" id="{4EF1C7AB-6D1C-4D84-8B70-667C28AB00E2}"/>
              </a:ext>
            </a:extLst>
          </p:cNvPr>
          <p:cNvPicPr>
            <a:picLocks noChangeAspect="1"/>
          </p:cNvPicPr>
          <p:nvPr/>
        </p:nvPicPr>
        <p:blipFill>
          <a:blip r:embed="rId4"/>
          <a:stretch>
            <a:fillRect/>
          </a:stretch>
        </p:blipFill>
        <p:spPr>
          <a:xfrm>
            <a:off x="695400" y="1717786"/>
            <a:ext cx="10794532" cy="3727437"/>
          </a:xfrm>
          <a:prstGeom prst="rect">
            <a:avLst/>
          </a:prstGeom>
        </p:spPr>
      </p:pic>
      <p:sp>
        <p:nvSpPr>
          <p:cNvPr id="6" name="ZoneTexte 5">
            <a:extLst>
              <a:ext uri="{FF2B5EF4-FFF2-40B4-BE49-F238E27FC236}">
                <a16:creationId xmlns:a16="http://schemas.microsoft.com/office/drawing/2014/main" id="{23278862-C7A0-4AA8-AA4F-B02581FBCFC5}"/>
              </a:ext>
            </a:extLst>
          </p:cNvPr>
          <p:cNvSpPr txBox="1"/>
          <p:nvPr/>
        </p:nvSpPr>
        <p:spPr>
          <a:xfrm>
            <a:off x="7392144" y="6309320"/>
            <a:ext cx="4190256" cy="369332"/>
          </a:xfrm>
          <a:prstGeom prst="rect">
            <a:avLst/>
          </a:prstGeom>
          <a:noFill/>
        </p:spPr>
        <p:txBody>
          <a:bodyPr wrap="square" rtlCol="0">
            <a:spAutoFit/>
          </a:bodyPr>
          <a:lstStyle/>
          <a:p>
            <a:r>
              <a:rPr lang="fr-CH" dirty="0">
                <a:latin typeface="+mn-lt"/>
              </a:rPr>
              <a:t>International </a:t>
            </a:r>
            <a:r>
              <a:rPr lang="fr-CH" dirty="0" err="1">
                <a:latin typeface="+mn-lt"/>
              </a:rPr>
              <a:t>Health</a:t>
            </a:r>
            <a:r>
              <a:rPr lang="fr-CH" dirty="0">
                <a:latin typeface="+mn-lt"/>
              </a:rPr>
              <a:t> Survey, 2017</a:t>
            </a:r>
          </a:p>
        </p:txBody>
      </p:sp>
    </p:spTree>
    <p:extLst>
      <p:ext uri="{BB962C8B-B14F-4D97-AF65-F5344CB8AC3E}">
        <p14:creationId xmlns:p14="http://schemas.microsoft.com/office/powerpoint/2010/main" val="3492792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37CBB9-CF75-4FE8-B7CF-A96457DDA42A}"/>
              </a:ext>
            </a:extLst>
          </p:cNvPr>
          <p:cNvSpPr>
            <a:spLocks noGrp="1"/>
          </p:cNvSpPr>
          <p:nvPr>
            <p:ph type="title"/>
          </p:nvPr>
        </p:nvSpPr>
        <p:spPr/>
        <p:txBody>
          <a:bodyPr/>
          <a:lstStyle/>
          <a:p>
            <a:r>
              <a:rPr lang="fr-CH" dirty="0"/>
              <a:t>Données en Valais</a:t>
            </a:r>
          </a:p>
        </p:txBody>
      </p:sp>
      <p:sp>
        <p:nvSpPr>
          <p:cNvPr id="3" name="Espace réservé du contenu 2">
            <a:extLst>
              <a:ext uri="{FF2B5EF4-FFF2-40B4-BE49-F238E27FC236}">
                <a16:creationId xmlns:a16="http://schemas.microsoft.com/office/drawing/2014/main" id="{FFAB2FEE-CC77-4A10-857B-62AFBA086FB1}"/>
              </a:ext>
            </a:extLst>
          </p:cNvPr>
          <p:cNvSpPr>
            <a:spLocks noGrp="1"/>
          </p:cNvSpPr>
          <p:nvPr>
            <p:ph idx="1"/>
          </p:nvPr>
        </p:nvSpPr>
        <p:spPr/>
        <p:txBody>
          <a:bodyPr/>
          <a:lstStyle/>
          <a:p>
            <a:endParaRPr lang="fr-CH" dirty="0"/>
          </a:p>
        </p:txBody>
      </p:sp>
      <p:pic>
        <p:nvPicPr>
          <p:cNvPr id="4" name="Image 3">
            <a:extLst>
              <a:ext uri="{FF2B5EF4-FFF2-40B4-BE49-F238E27FC236}">
                <a16:creationId xmlns:a16="http://schemas.microsoft.com/office/drawing/2014/main" id="{68445634-CB99-445E-969E-2D2BAEB1B2B8}"/>
              </a:ext>
            </a:extLst>
          </p:cNvPr>
          <p:cNvPicPr>
            <a:picLocks noChangeAspect="1"/>
          </p:cNvPicPr>
          <p:nvPr/>
        </p:nvPicPr>
        <p:blipFill>
          <a:blip r:embed="rId2"/>
          <a:stretch>
            <a:fillRect/>
          </a:stretch>
        </p:blipFill>
        <p:spPr>
          <a:xfrm>
            <a:off x="9026816" y="239232"/>
            <a:ext cx="2555584" cy="1051788"/>
          </a:xfrm>
          <a:prstGeom prst="rect">
            <a:avLst/>
          </a:prstGeom>
        </p:spPr>
      </p:pic>
      <p:pic>
        <p:nvPicPr>
          <p:cNvPr id="6" name="Image 5">
            <a:extLst>
              <a:ext uri="{FF2B5EF4-FFF2-40B4-BE49-F238E27FC236}">
                <a16:creationId xmlns:a16="http://schemas.microsoft.com/office/drawing/2014/main" id="{63F48CAF-81B4-4923-982C-F335A64082A9}"/>
              </a:ext>
            </a:extLst>
          </p:cNvPr>
          <p:cNvPicPr>
            <a:picLocks noChangeAspect="1"/>
          </p:cNvPicPr>
          <p:nvPr/>
        </p:nvPicPr>
        <p:blipFill>
          <a:blip r:embed="rId3"/>
          <a:stretch>
            <a:fillRect/>
          </a:stretch>
        </p:blipFill>
        <p:spPr>
          <a:xfrm>
            <a:off x="456586" y="1700808"/>
            <a:ext cx="11278828" cy="3699847"/>
          </a:xfrm>
          <a:prstGeom prst="rect">
            <a:avLst/>
          </a:prstGeom>
        </p:spPr>
      </p:pic>
      <p:sp>
        <p:nvSpPr>
          <p:cNvPr id="7" name="ZoneTexte 6">
            <a:extLst>
              <a:ext uri="{FF2B5EF4-FFF2-40B4-BE49-F238E27FC236}">
                <a16:creationId xmlns:a16="http://schemas.microsoft.com/office/drawing/2014/main" id="{A7CFEF7A-6836-408A-B9D9-E6035DE8621E}"/>
              </a:ext>
            </a:extLst>
          </p:cNvPr>
          <p:cNvSpPr txBox="1"/>
          <p:nvPr/>
        </p:nvSpPr>
        <p:spPr>
          <a:xfrm>
            <a:off x="7392144" y="6309320"/>
            <a:ext cx="4190256" cy="369332"/>
          </a:xfrm>
          <a:prstGeom prst="rect">
            <a:avLst/>
          </a:prstGeom>
          <a:noFill/>
        </p:spPr>
        <p:txBody>
          <a:bodyPr wrap="square" rtlCol="0">
            <a:spAutoFit/>
          </a:bodyPr>
          <a:lstStyle/>
          <a:p>
            <a:r>
              <a:rPr lang="fr-CH" dirty="0">
                <a:latin typeface="+mn-lt"/>
              </a:rPr>
              <a:t>International </a:t>
            </a:r>
            <a:r>
              <a:rPr lang="fr-CH" dirty="0" err="1">
                <a:latin typeface="+mn-lt"/>
              </a:rPr>
              <a:t>Health</a:t>
            </a:r>
            <a:r>
              <a:rPr lang="fr-CH" dirty="0">
                <a:latin typeface="+mn-lt"/>
              </a:rPr>
              <a:t> Survey, 2017</a:t>
            </a:r>
          </a:p>
        </p:txBody>
      </p:sp>
    </p:spTree>
    <p:extLst>
      <p:ext uri="{BB962C8B-B14F-4D97-AF65-F5344CB8AC3E}">
        <p14:creationId xmlns:p14="http://schemas.microsoft.com/office/powerpoint/2010/main" val="1926967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37CBB9-CF75-4FE8-B7CF-A96457DDA42A}"/>
              </a:ext>
            </a:extLst>
          </p:cNvPr>
          <p:cNvSpPr>
            <a:spLocks noGrp="1"/>
          </p:cNvSpPr>
          <p:nvPr>
            <p:ph type="title"/>
          </p:nvPr>
        </p:nvSpPr>
        <p:spPr/>
        <p:txBody>
          <a:bodyPr/>
          <a:lstStyle/>
          <a:p>
            <a:r>
              <a:rPr lang="fr-CH" dirty="0"/>
              <a:t>Données en Valais</a:t>
            </a:r>
          </a:p>
        </p:txBody>
      </p:sp>
      <p:sp>
        <p:nvSpPr>
          <p:cNvPr id="3" name="Espace réservé du contenu 2">
            <a:extLst>
              <a:ext uri="{FF2B5EF4-FFF2-40B4-BE49-F238E27FC236}">
                <a16:creationId xmlns:a16="http://schemas.microsoft.com/office/drawing/2014/main" id="{FFAB2FEE-CC77-4A10-857B-62AFBA086FB1}"/>
              </a:ext>
            </a:extLst>
          </p:cNvPr>
          <p:cNvSpPr>
            <a:spLocks noGrp="1"/>
          </p:cNvSpPr>
          <p:nvPr>
            <p:ph idx="1"/>
          </p:nvPr>
        </p:nvSpPr>
        <p:spPr/>
        <p:txBody>
          <a:bodyPr/>
          <a:lstStyle/>
          <a:p>
            <a:endParaRPr lang="fr-CH" dirty="0"/>
          </a:p>
        </p:txBody>
      </p:sp>
      <p:pic>
        <p:nvPicPr>
          <p:cNvPr id="4" name="Image 3">
            <a:extLst>
              <a:ext uri="{FF2B5EF4-FFF2-40B4-BE49-F238E27FC236}">
                <a16:creationId xmlns:a16="http://schemas.microsoft.com/office/drawing/2014/main" id="{68445634-CB99-445E-969E-2D2BAEB1B2B8}"/>
              </a:ext>
            </a:extLst>
          </p:cNvPr>
          <p:cNvPicPr>
            <a:picLocks noChangeAspect="1"/>
          </p:cNvPicPr>
          <p:nvPr/>
        </p:nvPicPr>
        <p:blipFill>
          <a:blip r:embed="rId2"/>
          <a:stretch>
            <a:fillRect/>
          </a:stretch>
        </p:blipFill>
        <p:spPr>
          <a:xfrm>
            <a:off x="9026816" y="239232"/>
            <a:ext cx="2555584" cy="1051788"/>
          </a:xfrm>
          <a:prstGeom prst="rect">
            <a:avLst/>
          </a:prstGeom>
        </p:spPr>
      </p:pic>
      <p:pic>
        <p:nvPicPr>
          <p:cNvPr id="5" name="Image 4">
            <a:extLst>
              <a:ext uri="{FF2B5EF4-FFF2-40B4-BE49-F238E27FC236}">
                <a16:creationId xmlns:a16="http://schemas.microsoft.com/office/drawing/2014/main" id="{05E15209-A23F-4B3D-9154-BDB6842443CE}"/>
              </a:ext>
            </a:extLst>
          </p:cNvPr>
          <p:cNvPicPr>
            <a:picLocks noChangeAspect="1"/>
          </p:cNvPicPr>
          <p:nvPr/>
        </p:nvPicPr>
        <p:blipFill>
          <a:blip r:embed="rId3"/>
          <a:stretch>
            <a:fillRect/>
          </a:stretch>
        </p:blipFill>
        <p:spPr>
          <a:xfrm>
            <a:off x="1055439" y="1600201"/>
            <a:ext cx="10361755" cy="4277071"/>
          </a:xfrm>
          <a:prstGeom prst="rect">
            <a:avLst/>
          </a:prstGeom>
        </p:spPr>
      </p:pic>
      <p:sp>
        <p:nvSpPr>
          <p:cNvPr id="7" name="ZoneTexte 6">
            <a:extLst>
              <a:ext uri="{FF2B5EF4-FFF2-40B4-BE49-F238E27FC236}">
                <a16:creationId xmlns:a16="http://schemas.microsoft.com/office/drawing/2014/main" id="{AF9F65F8-E1B9-4DD3-92E2-9EDA9D4E7BFA}"/>
              </a:ext>
            </a:extLst>
          </p:cNvPr>
          <p:cNvSpPr txBox="1"/>
          <p:nvPr/>
        </p:nvSpPr>
        <p:spPr>
          <a:xfrm>
            <a:off x="7392144" y="6309320"/>
            <a:ext cx="4190256" cy="369332"/>
          </a:xfrm>
          <a:prstGeom prst="rect">
            <a:avLst/>
          </a:prstGeom>
          <a:noFill/>
        </p:spPr>
        <p:txBody>
          <a:bodyPr wrap="square" rtlCol="0">
            <a:spAutoFit/>
          </a:bodyPr>
          <a:lstStyle/>
          <a:p>
            <a:r>
              <a:rPr lang="fr-CH" dirty="0">
                <a:latin typeface="+mn-lt"/>
              </a:rPr>
              <a:t>International </a:t>
            </a:r>
            <a:r>
              <a:rPr lang="fr-CH" dirty="0" err="1">
                <a:latin typeface="+mn-lt"/>
              </a:rPr>
              <a:t>Health</a:t>
            </a:r>
            <a:r>
              <a:rPr lang="fr-CH" dirty="0">
                <a:latin typeface="+mn-lt"/>
              </a:rPr>
              <a:t> Survey, 2017</a:t>
            </a:r>
          </a:p>
        </p:txBody>
      </p:sp>
    </p:spTree>
    <p:extLst>
      <p:ext uri="{BB962C8B-B14F-4D97-AF65-F5344CB8AC3E}">
        <p14:creationId xmlns:p14="http://schemas.microsoft.com/office/powerpoint/2010/main" val="1580043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37CBB9-CF75-4FE8-B7CF-A96457DDA42A}"/>
              </a:ext>
            </a:extLst>
          </p:cNvPr>
          <p:cNvSpPr>
            <a:spLocks noGrp="1"/>
          </p:cNvSpPr>
          <p:nvPr>
            <p:ph type="title"/>
          </p:nvPr>
        </p:nvSpPr>
        <p:spPr/>
        <p:txBody>
          <a:bodyPr/>
          <a:lstStyle/>
          <a:p>
            <a:r>
              <a:rPr lang="fr-CH" dirty="0"/>
              <a:t>Données en Valais</a:t>
            </a:r>
          </a:p>
        </p:txBody>
      </p:sp>
      <p:sp>
        <p:nvSpPr>
          <p:cNvPr id="3" name="Espace réservé du contenu 2">
            <a:extLst>
              <a:ext uri="{FF2B5EF4-FFF2-40B4-BE49-F238E27FC236}">
                <a16:creationId xmlns:a16="http://schemas.microsoft.com/office/drawing/2014/main" id="{FFAB2FEE-CC77-4A10-857B-62AFBA086FB1}"/>
              </a:ext>
            </a:extLst>
          </p:cNvPr>
          <p:cNvSpPr>
            <a:spLocks noGrp="1"/>
          </p:cNvSpPr>
          <p:nvPr>
            <p:ph idx="1"/>
          </p:nvPr>
        </p:nvSpPr>
        <p:spPr/>
        <p:txBody>
          <a:bodyPr/>
          <a:lstStyle/>
          <a:p>
            <a:r>
              <a:rPr lang="fr-CH" dirty="0"/>
              <a:t>Le renoncement aux soins chez les seniors est une réalité en Valais</a:t>
            </a:r>
          </a:p>
          <a:p>
            <a:r>
              <a:rPr lang="fr-CH" dirty="0"/>
              <a:t>Il concerne environ 10% de la population</a:t>
            </a:r>
          </a:p>
          <a:p>
            <a:r>
              <a:rPr lang="fr-CH" dirty="0"/>
              <a:t>Les résultats en Valais sont comparables au reste de la Suisse</a:t>
            </a:r>
          </a:p>
          <a:p>
            <a:r>
              <a:rPr lang="fr-CH" dirty="0"/>
              <a:t>Le renoncement aux soins des seniors est une situation en augmentation depuis 2014</a:t>
            </a:r>
          </a:p>
        </p:txBody>
      </p:sp>
      <p:pic>
        <p:nvPicPr>
          <p:cNvPr id="4" name="Image 3">
            <a:extLst>
              <a:ext uri="{FF2B5EF4-FFF2-40B4-BE49-F238E27FC236}">
                <a16:creationId xmlns:a16="http://schemas.microsoft.com/office/drawing/2014/main" id="{68445634-CB99-445E-969E-2D2BAEB1B2B8}"/>
              </a:ext>
            </a:extLst>
          </p:cNvPr>
          <p:cNvPicPr>
            <a:picLocks noChangeAspect="1"/>
          </p:cNvPicPr>
          <p:nvPr/>
        </p:nvPicPr>
        <p:blipFill>
          <a:blip r:embed="rId2"/>
          <a:stretch>
            <a:fillRect/>
          </a:stretch>
        </p:blipFill>
        <p:spPr>
          <a:xfrm>
            <a:off x="9026816" y="239232"/>
            <a:ext cx="2555584" cy="1051788"/>
          </a:xfrm>
          <a:prstGeom prst="rect">
            <a:avLst/>
          </a:prstGeom>
        </p:spPr>
      </p:pic>
      <p:sp>
        <p:nvSpPr>
          <p:cNvPr id="7" name="ZoneTexte 6">
            <a:extLst>
              <a:ext uri="{FF2B5EF4-FFF2-40B4-BE49-F238E27FC236}">
                <a16:creationId xmlns:a16="http://schemas.microsoft.com/office/drawing/2014/main" id="{AF9F65F8-E1B9-4DD3-92E2-9EDA9D4E7BFA}"/>
              </a:ext>
            </a:extLst>
          </p:cNvPr>
          <p:cNvSpPr txBox="1"/>
          <p:nvPr/>
        </p:nvSpPr>
        <p:spPr>
          <a:xfrm>
            <a:off x="6744072" y="6309320"/>
            <a:ext cx="4838328" cy="369332"/>
          </a:xfrm>
          <a:prstGeom prst="rect">
            <a:avLst/>
          </a:prstGeom>
          <a:noFill/>
        </p:spPr>
        <p:txBody>
          <a:bodyPr wrap="square" rtlCol="0">
            <a:spAutoFit/>
          </a:bodyPr>
          <a:lstStyle/>
          <a:p>
            <a:r>
              <a:rPr lang="fr-CH" dirty="0">
                <a:latin typeface="+mn-lt"/>
              </a:rPr>
              <a:t>International </a:t>
            </a:r>
            <a:r>
              <a:rPr lang="fr-CH" dirty="0" err="1">
                <a:latin typeface="+mn-lt"/>
              </a:rPr>
              <a:t>Health</a:t>
            </a:r>
            <a:r>
              <a:rPr lang="fr-CH" dirty="0">
                <a:latin typeface="+mn-lt"/>
              </a:rPr>
              <a:t> Survey, 2014 and 2017</a:t>
            </a:r>
          </a:p>
        </p:txBody>
      </p:sp>
    </p:spTree>
    <p:extLst>
      <p:ext uri="{BB962C8B-B14F-4D97-AF65-F5344CB8AC3E}">
        <p14:creationId xmlns:p14="http://schemas.microsoft.com/office/powerpoint/2010/main" val="2320820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784D77-ECA1-4407-A1A4-5F3903C1676A}"/>
              </a:ext>
            </a:extLst>
          </p:cNvPr>
          <p:cNvSpPr>
            <a:spLocks noGrp="1"/>
          </p:cNvSpPr>
          <p:nvPr>
            <p:ph type="title"/>
          </p:nvPr>
        </p:nvSpPr>
        <p:spPr/>
        <p:txBody>
          <a:bodyPr/>
          <a:lstStyle/>
          <a:p>
            <a:r>
              <a:rPr lang="fr-CH" dirty="0"/>
              <a:t>Vignette clinique (suite et fin)</a:t>
            </a:r>
          </a:p>
        </p:txBody>
      </p:sp>
      <p:sp>
        <p:nvSpPr>
          <p:cNvPr id="3" name="Espace réservé du contenu 2">
            <a:extLst>
              <a:ext uri="{FF2B5EF4-FFF2-40B4-BE49-F238E27FC236}">
                <a16:creationId xmlns:a16="http://schemas.microsoft.com/office/drawing/2014/main" id="{B62C68B4-F14D-42AF-94E7-5E7AC93FE724}"/>
              </a:ext>
            </a:extLst>
          </p:cNvPr>
          <p:cNvSpPr>
            <a:spLocks noGrp="1"/>
          </p:cNvSpPr>
          <p:nvPr>
            <p:ph idx="1"/>
          </p:nvPr>
        </p:nvSpPr>
        <p:spPr/>
        <p:txBody>
          <a:bodyPr/>
          <a:lstStyle/>
          <a:p>
            <a:r>
              <a:rPr lang="fr-CH" dirty="0"/>
              <a:t>Patiente de 23 ans, abcès cutané</a:t>
            </a:r>
          </a:p>
          <a:p>
            <a:r>
              <a:rPr lang="fr-CH" dirty="0"/>
              <a:t>Endettée, aide sociale</a:t>
            </a:r>
          </a:p>
          <a:p>
            <a:r>
              <a:rPr lang="fr-CH" dirty="0"/>
              <a:t>Traitement de choix: traitement local à base de goudron</a:t>
            </a:r>
          </a:p>
          <a:p>
            <a:r>
              <a:rPr lang="fr-CH" dirty="0"/>
              <a:t>Problème: non remboursé par la LS</a:t>
            </a:r>
          </a:p>
          <a:p>
            <a:r>
              <a:rPr lang="fr-CH" dirty="0"/>
              <a:t>N’a pas les moyens de payer le traitement (20.-), et demande un antibiotique local (remboursé par la LS)</a:t>
            </a:r>
          </a:p>
          <a:p>
            <a:r>
              <a:rPr lang="fr-CH" dirty="0"/>
              <a:t>Quelques mois plus tard: résistance à l’antibiotique</a:t>
            </a:r>
          </a:p>
          <a:p>
            <a:r>
              <a:rPr lang="fr-CH" dirty="0"/>
              <a:t>Le pharmacien lui donne gratuitement le traitement à base de goudron</a:t>
            </a:r>
          </a:p>
        </p:txBody>
      </p:sp>
    </p:spTree>
    <p:extLst>
      <p:ext uri="{BB962C8B-B14F-4D97-AF65-F5344CB8AC3E}">
        <p14:creationId xmlns:p14="http://schemas.microsoft.com/office/powerpoint/2010/main" val="1048387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2AE385-852E-449A-822F-0A128E5ED466}"/>
              </a:ext>
            </a:extLst>
          </p:cNvPr>
          <p:cNvSpPr>
            <a:spLocks noGrp="1"/>
          </p:cNvSpPr>
          <p:nvPr>
            <p:ph type="title"/>
          </p:nvPr>
        </p:nvSpPr>
        <p:spPr/>
        <p:txBody>
          <a:bodyPr/>
          <a:lstStyle/>
          <a:p>
            <a:r>
              <a:rPr lang="fr-CH" dirty="0"/>
              <a:t>Facteurs de renoncement aux soins (1)</a:t>
            </a:r>
          </a:p>
        </p:txBody>
      </p:sp>
      <p:sp>
        <p:nvSpPr>
          <p:cNvPr id="3" name="Espace réservé du contenu 2">
            <a:extLst>
              <a:ext uri="{FF2B5EF4-FFF2-40B4-BE49-F238E27FC236}">
                <a16:creationId xmlns:a16="http://schemas.microsoft.com/office/drawing/2014/main" id="{86B41301-F967-4573-A226-9CC60A8FF08E}"/>
              </a:ext>
            </a:extLst>
          </p:cNvPr>
          <p:cNvSpPr>
            <a:spLocks noGrp="1"/>
          </p:cNvSpPr>
          <p:nvPr>
            <p:ph idx="1"/>
          </p:nvPr>
        </p:nvSpPr>
        <p:spPr>
          <a:xfrm>
            <a:off x="609600" y="1399018"/>
            <a:ext cx="10972800" cy="4277071"/>
          </a:xfrm>
        </p:spPr>
        <p:txBody>
          <a:bodyPr/>
          <a:lstStyle/>
          <a:p>
            <a:r>
              <a:rPr lang="fr-CH" sz="2800" dirty="0"/>
              <a:t>Difficultés financières: </a:t>
            </a:r>
          </a:p>
          <a:p>
            <a:pPr lvl="1"/>
            <a:r>
              <a:rPr lang="fr-CH" dirty="0"/>
              <a:t>A Genève, une variation du taux de renoncement de 3.7% pour le groupe ayant le revenu le plus élevé (≥13’000.-CHF) à 30.9% pour les plus bas revenus (&lt;3’000.-CHF)</a:t>
            </a:r>
          </a:p>
          <a:p>
            <a:pPr lvl="1"/>
            <a:r>
              <a:rPr lang="fr-CH" dirty="0"/>
              <a:t>Données confirmées par d’autres études à l’international</a:t>
            </a:r>
          </a:p>
          <a:p>
            <a:r>
              <a:rPr lang="fr-CH" sz="2800" dirty="0"/>
              <a:t>Genre (féminin)</a:t>
            </a:r>
          </a:p>
          <a:p>
            <a:r>
              <a:rPr lang="fr-CH" sz="2800" dirty="0"/>
              <a:t>Âge</a:t>
            </a:r>
            <a:r>
              <a:rPr lang="fr-CH" sz="2800" dirty="0">
                <a:solidFill>
                  <a:srgbClr val="FF0000"/>
                </a:solidFill>
              </a:rPr>
              <a:t> </a:t>
            </a:r>
            <a:r>
              <a:rPr lang="fr-CH" sz="2800" dirty="0"/>
              <a:t>(notamment &lt;50 ans en Suisse)</a:t>
            </a:r>
          </a:p>
          <a:p>
            <a:r>
              <a:rPr lang="fr-CH" sz="2800" dirty="0"/>
              <a:t>Présence d’une maladie chronique (p. ex. dépression)</a:t>
            </a:r>
            <a:r>
              <a:rPr lang="fr-CH" sz="2800" dirty="0">
                <a:solidFill>
                  <a:srgbClr val="FF0000"/>
                </a:solidFill>
              </a:rPr>
              <a:t> </a:t>
            </a:r>
          </a:p>
        </p:txBody>
      </p:sp>
      <p:sp>
        <p:nvSpPr>
          <p:cNvPr id="4" name="ZoneTexte 3">
            <a:extLst>
              <a:ext uri="{FF2B5EF4-FFF2-40B4-BE49-F238E27FC236}">
                <a16:creationId xmlns:a16="http://schemas.microsoft.com/office/drawing/2014/main" id="{9F22EBA8-A308-4383-9C4F-35168DA8E6F0}"/>
              </a:ext>
            </a:extLst>
          </p:cNvPr>
          <p:cNvSpPr txBox="1"/>
          <p:nvPr/>
        </p:nvSpPr>
        <p:spPr>
          <a:xfrm>
            <a:off x="1487488" y="6221702"/>
            <a:ext cx="10297144" cy="369332"/>
          </a:xfrm>
          <a:prstGeom prst="rect">
            <a:avLst/>
          </a:prstGeom>
          <a:noFill/>
        </p:spPr>
        <p:txBody>
          <a:bodyPr wrap="square" rtlCol="0">
            <a:spAutoFit/>
          </a:bodyPr>
          <a:lstStyle/>
          <a:p>
            <a:r>
              <a:rPr lang="fr-CH" dirty="0" err="1">
                <a:latin typeface="+mn-lt"/>
              </a:rPr>
              <a:t>Preventive</a:t>
            </a:r>
            <a:r>
              <a:rPr lang="fr-CH" dirty="0">
                <a:latin typeface="+mn-lt"/>
              </a:rPr>
              <a:t> </a:t>
            </a:r>
            <a:r>
              <a:rPr lang="fr-CH" dirty="0" err="1">
                <a:latin typeface="+mn-lt"/>
              </a:rPr>
              <a:t>Medicine</a:t>
            </a:r>
            <a:r>
              <a:rPr lang="fr-CH" dirty="0">
                <a:latin typeface="+mn-lt"/>
              </a:rPr>
              <a:t> 2012 (55); 521-527; Value in </a:t>
            </a:r>
            <a:r>
              <a:rPr lang="fr-CH" dirty="0" err="1">
                <a:latin typeface="+mn-lt"/>
              </a:rPr>
              <a:t>Health</a:t>
            </a:r>
            <a:r>
              <a:rPr lang="fr-CH" dirty="0">
                <a:latin typeface="+mn-lt"/>
              </a:rPr>
              <a:t> 2010 (13); 338-345; OCDE </a:t>
            </a:r>
            <a:r>
              <a:rPr lang="fr-CH" dirty="0" err="1">
                <a:latin typeface="+mn-lt"/>
              </a:rPr>
              <a:t>Health</a:t>
            </a:r>
            <a:r>
              <a:rPr lang="fr-CH" dirty="0">
                <a:latin typeface="+mn-lt"/>
              </a:rPr>
              <a:t> at a </a:t>
            </a:r>
            <a:r>
              <a:rPr lang="fr-CH" dirty="0" err="1">
                <a:latin typeface="+mn-lt"/>
              </a:rPr>
              <a:t>glance</a:t>
            </a:r>
            <a:r>
              <a:rPr lang="fr-CH" dirty="0">
                <a:latin typeface="+mn-lt"/>
              </a:rPr>
              <a:t> 2017</a:t>
            </a:r>
          </a:p>
        </p:txBody>
      </p:sp>
    </p:spTree>
    <p:extLst>
      <p:ext uri="{BB962C8B-B14F-4D97-AF65-F5344CB8AC3E}">
        <p14:creationId xmlns:p14="http://schemas.microsoft.com/office/powerpoint/2010/main" val="336171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784D77-ECA1-4407-A1A4-5F3903C1676A}"/>
              </a:ext>
            </a:extLst>
          </p:cNvPr>
          <p:cNvSpPr>
            <a:spLocks noGrp="1"/>
          </p:cNvSpPr>
          <p:nvPr>
            <p:ph type="title"/>
          </p:nvPr>
        </p:nvSpPr>
        <p:spPr/>
        <p:txBody>
          <a:bodyPr/>
          <a:lstStyle/>
          <a:p>
            <a:r>
              <a:rPr lang="fr-CH" dirty="0"/>
              <a:t>Vignette clinique</a:t>
            </a:r>
          </a:p>
        </p:txBody>
      </p:sp>
      <p:sp>
        <p:nvSpPr>
          <p:cNvPr id="3" name="Espace réservé du contenu 2">
            <a:extLst>
              <a:ext uri="{FF2B5EF4-FFF2-40B4-BE49-F238E27FC236}">
                <a16:creationId xmlns:a16="http://schemas.microsoft.com/office/drawing/2014/main" id="{B62C68B4-F14D-42AF-94E7-5E7AC93FE724}"/>
              </a:ext>
            </a:extLst>
          </p:cNvPr>
          <p:cNvSpPr>
            <a:spLocks noGrp="1"/>
          </p:cNvSpPr>
          <p:nvPr>
            <p:ph idx="1"/>
          </p:nvPr>
        </p:nvSpPr>
        <p:spPr/>
        <p:txBody>
          <a:bodyPr/>
          <a:lstStyle/>
          <a:p>
            <a:r>
              <a:rPr lang="fr-CH" dirty="0"/>
              <a:t>Patiente de 23 ans, abcès cutané</a:t>
            </a:r>
          </a:p>
          <a:p>
            <a:r>
              <a:rPr lang="fr-CH" dirty="0"/>
              <a:t>Endettée, aide sociale</a:t>
            </a:r>
          </a:p>
          <a:p>
            <a:r>
              <a:rPr lang="fr-CH" dirty="0"/>
              <a:t>Traitement de choix: traitement local à base de goudron</a:t>
            </a:r>
          </a:p>
          <a:p>
            <a:r>
              <a:rPr lang="fr-CH" dirty="0"/>
              <a:t>Problème: non remboursé par la LS</a:t>
            </a:r>
          </a:p>
          <a:p>
            <a:r>
              <a:rPr lang="fr-CH" dirty="0"/>
              <a:t>N’a pas les moyens de payer le traitement (20.-), et demande un antibiotique local (remboursé par la LS)</a:t>
            </a:r>
          </a:p>
        </p:txBody>
      </p:sp>
    </p:spTree>
    <p:extLst>
      <p:ext uri="{BB962C8B-B14F-4D97-AF65-F5344CB8AC3E}">
        <p14:creationId xmlns:p14="http://schemas.microsoft.com/office/powerpoint/2010/main" val="2962635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2AE385-852E-449A-822F-0A128E5ED466}"/>
              </a:ext>
            </a:extLst>
          </p:cNvPr>
          <p:cNvSpPr>
            <a:spLocks noGrp="1"/>
          </p:cNvSpPr>
          <p:nvPr>
            <p:ph type="title"/>
          </p:nvPr>
        </p:nvSpPr>
        <p:spPr/>
        <p:txBody>
          <a:bodyPr/>
          <a:lstStyle/>
          <a:p>
            <a:r>
              <a:rPr lang="fr-CH" dirty="0"/>
              <a:t>Facteurs de renoncement aux soins (2)</a:t>
            </a:r>
          </a:p>
        </p:txBody>
      </p:sp>
      <p:sp>
        <p:nvSpPr>
          <p:cNvPr id="3" name="Espace réservé du contenu 2">
            <a:extLst>
              <a:ext uri="{FF2B5EF4-FFF2-40B4-BE49-F238E27FC236}">
                <a16:creationId xmlns:a16="http://schemas.microsoft.com/office/drawing/2014/main" id="{86B41301-F967-4573-A226-9CC60A8FF08E}"/>
              </a:ext>
            </a:extLst>
          </p:cNvPr>
          <p:cNvSpPr>
            <a:spLocks noGrp="1"/>
          </p:cNvSpPr>
          <p:nvPr>
            <p:ph idx="1"/>
          </p:nvPr>
        </p:nvSpPr>
        <p:spPr>
          <a:xfrm>
            <a:off x="609600" y="1399018"/>
            <a:ext cx="10972800" cy="4277071"/>
          </a:xfrm>
        </p:spPr>
        <p:txBody>
          <a:bodyPr/>
          <a:lstStyle/>
          <a:p>
            <a:r>
              <a:rPr lang="fr-CH" sz="2800" dirty="0"/>
              <a:t>Facteurs psychosociaux et culturels</a:t>
            </a:r>
          </a:p>
          <a:p>
            <a:r>
              <a:rPr lang="fr-CH" sz="2800" dirty="0"/>
              <a:t>Médecine alternative</a:t>
            </a:r>
          </a:p>
          <a:p>
            <a:r>
              <a:rPr lang="fr-CH" sz="2800" dirty="0"/>
              <a:t>Souhait de ne pas surcharger le système de santé</a:t>
            </a:r>
          </a:p>
          <a:p>
            <a:r>
              <a:rPr lang="fr-CH" sz="2800" dirty="0"/>
              <a:t>Distance avec le lieu de soins, liste d’attente</a:t>
            </a:r>
          </a:p>
          <a:p>
            <a:r>
              <a:rPr lang="fr-CH" sz="2800" dirty="0"/>
              <a:t>Manque de temps pour aller se faire soigner (p. ex. horaires professionnels)</a:t>
            </a:r>
          </a:p>
          <a:p>
            <a:r>
              <a:rPr lang="fr-CH" sz="2800" dirty="0"/>
              <a:t>Peur de ne pas être compris par le soignant (langue, malentendants,…)</a:t>
            </a:r>
          </a:p>
        </p:txBody>
      </p:sp>
      <p:sp>
        <p:nvSpPr>
          <p:cNvPr id="5" name="ZoneTexte 4">
            <a:extLst>
              <a:ext uri="{FF2B5EF4-FFF2-40B4-BE49-F238E27FC236}">
                <a16:creationId xmlns:a16="http://schemas.microsoft.com/office/drawing/2014/main" id="{B801613B-9C2F-47C2-AC4D-9F2AA40164D0}"/>
              </a:ext>
            </a:extLst>
          </p:cNvPr>
          <p:cNvSpPr txBox="1"/>
          <p:nvPr/>
        </p:nvSpPr>
        <p:spPr>
          <a:xfrm>
            <a:off x="1487488" y="6221702"/>
            <a:ext cx="10297144" cy="369332"/>
          </a:xfrm>
          <a:prstGeom prst="rect">
            <a:avLst/>
          </a:prstGeom>
          <a:noFill/>
        </p:spPr>
        <p:txBody>
          <a:bodyPr wrap="square" rtlCol="0">
            <a:spAutoFit/>
          </a:bodyPr>
          <a:lstStyle/>
          <a:p>
            <a:r>
              <a:rPr lang="fr-CH" dirty="0" err="1">
                <a:latin typeface="+mn-lt"/>
              </a:rPr>
              <a:t>Preventive</a:t>
            </a:r>
            <a:r>
              <a:rPr lang="fr-CH" dirty="0">
                <a:latin typeface="+mn-lt"/>
              </a:rPr>
              <a:t> </a:t>
            </a:r>
            <a:r>
              <a:rPr lang="fr-CH" dirty="0" err="1">
                <a:latin typeface="+mn-lt"/>
              </a:rPr>
              <a:t>Medicine</a:t>
            </a:r>
            <a:r>
              <a:rPr lang="fr-CH" dirty="0">
                <a:latin typeface="+mn-lt"/>
              </a:rPr>
              <a:t> 2012 (55); 521-527; Value in </a:t>
            </a:r>
            <a:r>
              <a:rPr lang="fr-CH" dirty="0" err="1">
                <a:latin typeface="+mn-lt"/>
              </a:rPr>
              <a:t>Health</a:t>
            </a:r>
            <a:r>
              <a:rPr lang="fr-CH" dirty="0">
                <a:latin typeface="+mn-lt"/>
              </a:rPr>
              <a:t> 2010 (13); 338-345; OCDE </a:t>
            </a:r>
            <a:r>
              <a:rPr lang="fr-CH" dirty="0" err="1">
                <a:latin typeface="+mn-lt"/>
              </a:rPr>
              <a:t>Health</a:t>
            </a:r>
            <a:r>
              <a:rPr lang="fr-CH" dirty="0">
                <a:latin typeface="+mn-lt"/>
              </a:rPr>
              <a:t> at a </a:t>
            </a:r>
            <a:r>
              <a:rPr lang="fr-CH" dirty="0" err="1">
                <a:latin typeface="+mn-lt"/>
              </a:rPr>
              <a:t>glance</a:t>
            </a:r>
            <a:r>
              <a:rPr lang="fr-CH" dirty="0">
                <a:latin typeface="+mn-lt"/>
              </a:rPr>
              <a:t> 2017</a:t>
            </a:r>
          </a:p>
        </p:txBody>
      </p:sp>
    </p:spTree>
    <p:extLst>
      <p:ext uri="{BB962C8B-B14F-4D97-AF65-F5344CB8AC3E}">
        <p14:creationId xmlns:p14="http://schemas.microsoft.com/office/powerpoint/2010/main" val="144255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91227E-4772-4C76-BF11-70A4CD41585C}"/>
              </a:ext>
            </a:extLst>
          </p:cNvPr>
          <p:cNvSpPr>
            <a:spLocks noGrp="1"/>
          </p:cNvSpPr>
          <p:nvPr>
            <p:ph type="title"/>
          </p:nvPr>
        </p:nvSpPr>
        <p:spPr/>
        <p:txBody>
          <a:bodyPr/>
          <a:lstStyle/>
          <a:p>
            <a:r>
              <a:rPr lang="fr-CH" dirty="0"/>
              <a:t>Renoncement aux soins</a:t>
            </a:r>
          </a:p>
        </p:txBody>
      </p:sp>
      <p:sp>
        <p:nvSpPr>
          <p:cNvPr id="3" name="Espace réservé du contenu 2">
            <a:extLst>
              <a:ext uri="{FF2B5EF4-FFF2-40B4-BE49-F238E27FC236}">
                <a16:creationId xmlns:a16="http://schemas.microsoft.com/office/drawing/2014/main" id="{8956EEC5-199F-484A-8C68-B6B829FC0CB9}"/>
              </a:ext>
            </a:extLst>
          </p:cNvPr>
          <p:cNvSpPr>
            <a:spLocks noGrp="1"/>
          </p:cNvSpPr>
          <p:nvPr>
            <p:ph idx="1"/>
          </p:nvPr>
        </p:nvSpPr>
        <p:spPr/>
        <p:txBody>
          <a:bodyPr/>
          <a:lstStyle/>
          <a:p>
            <a:r>
              <a:rPr lang="fr-CH" dirty="0"/>
              <a:t>2 types:</a:t>
            </a:r>
          </a:p>
          <a:p>
            <a:pPr lvl="1"/>
            <a:r>
              <a:rPr lang="fr-CH" dirty="0"/>
              <a:t>Renoncement-barrière: environnement de contraintes qui ne permet pas d’accéder au soin désiré</a:t>
            </a:r>
          </a:p>
          <a:p>
            <a:pPr lvl="1"/>
            <a:r>
              <a:rPr lang="fr-CH" dirty="0"/>
              <a:t>Renoncement-refus: expression d’un refus de soins par rapport au système de santé (médecine conventionnelle)</a:t>
            </a:r>
          </a:p>
        </p:txBody>
      </p:sp>
      <p:sp>
        <p:nvSpPr>
          <p:cNvPr id="4" name="ZoneTexte 3">
            <a:extLst>
              <a:ext uri="{FF2B5EF4-FFF2-40B4-BE49-F238E27FC236}">
                <a16:creationId xmlns:a16="http://schemas.microsoft.com/office/drawing/2014/main" id="{D5F6D69A-FD42-4B21-8559-50F83E6FDF6E}"/>
              </a:ext>
            </a:extLst>
          </p:cNvPr>
          <p:cNvSpPr txBox="1"/>
          <p:nvPr/>
        </p:nvSpPr>
        <p:spPr>
          <a:xfrm>
            <a:off x="4943872" y="6232395"/>
            <a:ext cx="7416824" cy="369332"/>
          </a:xfrm>
          <a:prstGeom prst="rect">
            <a:avLst/>
          </a:prstGeom>
          <a:noFill/>
        </p:spPr>
        <p:txBody>
          <a:bodyPr wrap="square" rtlCol="0">
            <a:spAutoFit/>
          </a:bodyPr>
          <a:lstStyle/>
          <a:p>
            <a:r>
              <a:rPr lang="fr-CH" dirty="0" err="1">
                <a:latin typeface="+mn-lt"/>
              </a:rPr>
              <a:t>Despres</a:t>
            </a:r>
            <a:r>
              <a:rPr lang="fr-CH" dirty="0">
                <a:latin typeface="+mn-lt"/>
              </a:rPr>
              <a:t> et al., Questions d’économie de la santé, 2011 (169), 1-7</a:t>
            </a:r>
          </a:p>
        </p:txBody>
      </p:sp>
    </p:spTree>
    <p:extLst>
      <p:ext uri="{BB962C8B-B14F-4D97-AF65-F5344CB8AC3E}">
        <p14:creationId xmlns:p14="http://schemas.microsoft.com/office/powerpoint/2010/main" val="907918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3AC534-4E61-4B91-913D-B6012BF098F9}"/>
              </a:ext>
            </a:extLst>
          </p:cNvPr>
          <p:cNvSpPr>
            <a:spLocks noGrp="1"/>
          </p:cNvSpPr>
          <p:nvPr>
            <p:ph type="title"/>
          </p:nvPr>
        </p:nvSpPr>
        <p:spPr/>
        <p:txBody>
          <a:bodyPr/>
          <a:lstStyle/>
          <a:p>
            <a:r>
              <a:rPr lang="fr-CH" dirty="0"/>
              <a:t>Vignette clinique</a:t>
            </a:r>
          </a:p>
        </p:txBody>
      </p:sp>
      <p:sp>
        <p:nvSpPr>
          <p:cNvPr id="3" name="Espace réservé du contenu 2">
            <a:extLst>
              <a:ext uri="{FF2B5EF4-FFF2-40B4-BE49-F238E27FC236}">
                <a16:creationId xmlns:a16="http://schemas.microsoft.com/office/drawing/2014/main" id="{0272BA96-A66C-465A-9218-5618EBC81CA4}"/>
              </a:ext>
            </a:extLst>
          </p:cNvPr>
          <p:cNvSpPr>
            <a:spLocks noGrp="1"/>
          </p:cNvSpPr>
          <p:nvPr>
            <p:ph idx="1"/>
          </p:nvPr>
        </p:nvSpPr>
        <p:spPr/>
        <p:txBody>
          <a:bodyPr/>
          <a:lstStyle/>
          <a:p>
            <a:r>
              <a:rPr lang="fr-CH" sz="2800" dirty="0"/>
              <a:t>Patiente de 22 ans, étudiante à l’université</a:t>
            </a:r>
          </a:p>
          <a:p>
            <a:r>
              <a:rPr lang="fr-CH" sz="2800" dirty="0"/>
              <a:t>Parents, en instance de divorce, refusent de soutenir ses études</a:t>
            </a:r>
          </a:p>
          <a:p>
            <a:r>
              <a:rPr lang="fr-CH" sz="2800" dirty="0"/>
              <a:t>Elle doit travailler plusieurs heures par semaine à la caisse d’un magasin, en parallèle à ses études</a:t>
            </a:r>
          </a:p>
          <a:p>
            <a:r>
              <a:rPr lang="fr-CH" sz="2800" dirty="0"/>
              <a:t>Franchise à 2500.-</a:t>
            </a:r>
          </a:p>
          <a:p>
            <a:r>
              <a:rPr lang="fr-CH" sz="2800" dirty="0"/>
              <a:t>Etat dépressif</a:t>
            </a:r>
          </a:p>
          <a:p>
            <a:r>
              <a:rPr lang="fr-CH" sz="2800" dirty="0"/>
              <a:t>Pour raisons financières: met plusieurs mois avant de consulter, puis refuse suivi régulier</a:t>
            </a:r>
          </a:p>
          <a:p>
            <a:r>
              <a:rPr lang="fr-CH" sz="2800" dirty="0"/>
              <a:t>Plusieurs mois avant résolution des symptômes</a:t>
            </a:r>
          </a:p>
          <a:p>
            <a:endParaRPr lang="fr-CH" dirty="0"/>
          </a:p>
        </p:txBody>
      </p:sp>
    </p:spTree>
    <p:extLst>
      <p:ext uri="{BB962C8B-B14F-4D97-AF65-F5344CB8AC3E}">
        <p14:creationId xmlns:p14="http://schemas.microsoft.com/office/powerpoint/2010/main" val="775288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DB971E-168F-40EE-A607-F76DB4BA64DE}"/>
              </a:ext>
            </a:extLst>
          </p:cNvPr>
          <p:cNvSpPr>
            <a:spLocks noGrp="1"/>
          </p:cNvSpPr>
          <p:nvPr>
            <p:ph type="title"/>
          </p:nvPr>
        </p:nvSpPr>
        <p:spPr/>
        <p:txBody>
          <a:bodyPr/>
          <a:lstStyle/>
          <a:p>
            <a:r>
              <a:rPr lang="fr-CH" dirty="0"/>
              <a:t>Coûts maximaux à charge d’un assuré</a:t>
            </a:r>
          </a:p>
        </p:txBody>
      </p:sp>
      <p:sp>
        <p:nvSpPr>
          <p:cNvPr id="3" name="Espace réservé du contenu 2">
            <a:extLst>
              <a:ext uri="{FF2B5EF4-FFF2-40B4-BE49-F238E27FC236}">
                <a16:creationId xmlns:a16="http://schemas.microsoft.com/office/drawing/2014/main" id="{7B70535D-5874-44A3-8CE3-652033C20B10}"/>
              </a:ext>
            </a:extLst>
          </p:cNvPr>
          <p:cNvSpPr>
            <a:spLocks noGrp="1"/>
          </p:cNvSpPr>
          <p:nvPr>
            <p:ph idx="1"/>
          </p:nvPr>
        </p:nvSpPr>
        <p:spPr/>
        <p:txBody>
          <a:bodyPr/>
          <a:lstStyle/>
          <a:p>
            <a:r>
              <a:rPr lang="fr-CH" dirty="0"/>
              <a:t>Franchise maximale: 2500.-</a:t>
            </a:r>
          </a:p>
          <a:p>
            <a:r>
              <a:rPr lang="fr-CH" dirty="0"/>
              <a:t>Quote-part maximale: 700.-</a:t>
            </a:r>
          </a:p>
          <a:p>
            <a:r>
              <a:rPr lang="fr-CH" dirty="0"/>
              <a:t>Traitements non remboursés par la LS</a:t>
            </a:r>
          </a:p>
        </p:txBody>
      </p:sp>
    </p:spTree>
    <p:extLst>
      <p:ext uri="{BB962C8B-B14F-4D97-AF65-F5344CB8AC3E}">
        <p14:creationId xmlns:p14="http://schemas.microsoft.com/office/powerpoint/2010/main" val="1792680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H" dirty="0"/>
              <a:t>Médecine ALTERNATIVE et cancer</a:t>
            </a:r>
          </a:p>
        </p:txBody>
      </p:sp>
      <p:sp>
        <p:nvSpPr>
          <p:cNvPr id="3" name="ZoneTexte 2"/>
          <p:cNvSpPr txBox="1"/>
          <p:nvPr/>
        </p:nvSpPr>
        <p:spPr>
          <a:xfrm>
            <a:off x="695400" y="1628801"/>
            <a:ext cx="10369152" cy="3046988"/>
          </a:xfrm>
          <a:prstGeom prst="rect">
            <a:avLst/>
          </a:prstGeom>
          <a:noFill/>
        </p:spPr>
        <p:txBody>
          <a:bodyPr wrap="square" rtlCol="0">
            <a:spAutoFit/>
          </a:bodyPr>
          <a:lstStyle/>
          <a:p>
            <a:pPr>
              <a:buFont typeface="Arial" pitchFamily="34" charset="0"/>
              <a:buChar char="•"/>
            </a:pPr>
            <a:r>
              <a:rPr lang="fr-CH" sz="2800" dirty="0"/>
              <a:t> </a:t>
            </a:r>
            <a:r>
              <a:rPr lang="fr-CH" sz="3200" dirty="0">
                <a:latin typeface="+mn-lt"/>
              </a:rPr>
              <a:t>Comparaison de l’impact sur la survie de médecine conventionnelle et alternative</a:t>
            </a:r>
          </a:p>
          <a:p>
            <a:pPr>
              <a:buFont typeface="Arial" pitchFamily="34" charset="0"/>
              <a:buChar char="•"/>
            </a:pPr>
            <a:r>
              <a:rPr lang="fr-CH" sz="3200" dirty="0">
                <a:latin typeface="+mn-lt"/>
              </a:rPr>
              <a:t> Cancer non métastatique: sein, prostate, poumon, colorectal</a:t>
            </a:r>
          </a:p>
          <a:p>
            <a:pPr>
              <a:buFont typeface="Arial" pitchFamily="34" charset="0"/>
              <a:buChar char="•"/>
            </a:pPr>
            <a:r>
              <a:rPr lang="fr-CH" sz="3200" dirty="0">
                <a:latin typeface="+mn-lt"/>
              </a:rPr>
              <a:t> N=281 (comparés à n=560 médecine conventionnelle)</a:t>
            </a:r>
          </a:p>
          <a:p>
            <a:pPr>
              <a:buFont typeface="Arial" pitchFamily="34" charset="0"/>
              <a:buChar char="•"/>
            </a:pPr>
            <a:r>
              <a:rPr lang="fr-CH" sz="3200" dirty="0">
                <a:latin typeface="+mn-lt"/>
              </a:rPr>
              <a:t> Traités uniquement en médecine alternative</a:t>
            </a:r>
          </a:p>
        </p:txBody>
      </p:sp>
      <p:sp>
        <p:nvSpPr>
          <p:cNvPr id="4" name="ZoneTexte 3"/>
          <p:cNvSpPr txBox="1"/>
          <p:nvPr/>
        </p:nvSpPr>
        <p:spPr>
          <a:xfrm>
            <a:off x="9768408" y="6309320"/>
            <a:ext cx="2160240" cy="369332"/>
          </a:xfrm>
          <a:prstGeom prst="rect">
            <a:avLst/>
          </a:prstGeom>
          <a:noFill/>
        </p:spPr>
        <p:txBody>
          <a:bodyPr wrap="square" rtlCol="0">
            <a:spAutoFit/>
          </a:bodyPr>
          <a:lstStyle/>
          <a:p>
            <a:r>
              <a:rPr lang="fr-CH" dirty="0">
                <a:latin typeface="+mn-lt"/>
              </a:rPr>
              <a:t>JNCI 2018: 110(1)</a:t>
            </a:r>
          </a:p>
        </p:txBody>
      </p:sp>
      <p:pic>
        <p:nvPicPr>
          <p:cNvPr id="2050" name="Picture 2"/>
          <p:cNvPicPr>
            <a:picLocks noChangeAspect="1" noChangeArrowheads="1"/>
          </p:cNvPicPr>
          <p:nvPr/>
        </p:nvPicPr>
        <p:blipFill>
          <a:blip r:embed="rId2" cstate="print"/>
          <a:srcRect/>
          <a:stretch>
            <a:fillRect/>
          </a:stretch>
        </p:blipFill>
        <p:spPr bwMode="auto">
          <a:xfrm>
            <a:off x="2453749" y="1177472"/>
            <a:ext cx="6983214" cy="5112568"/>
          </a:xfrm>
          <a:prstGeom prst="rect">
            <a:avLst/>
          </a:prstGeom>
          <a:noFill/>
          <a:ln w="9525">
            <a:solidFill>
              <a:schemeClr val="tx1"/>
            </a:solidFill>
            <a:miter lim="800000"/>
            <a:headEnd/>
            <a:tailEnd/>
          </a:ln>
        </p:spPr>
      </p:pic>
      <p:sp>
        <p:nvSpPr>
          <p:cNvPr id="6" name="Rectangle 5"/>
          <p:cNvSpPr/>
          <p:nvPr/>
        </p:nvSpPr>
        <p:spPr>
          <a:xfrm>
            <a:off x="2575017" y="1327534"/>
            <a:ext cx="360040"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60864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H"/>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24192" y="2470343"/>
            <a:ext cx="3758208" cy="3758208"/>
          </a:xfrm>
        </p:spPr>
      </p:pic>
      <p:pic>
        <p:nvPicPr>
          <p:cNvPr id="1026" name="Picture 2"/>
          <p:cNvPicPr>
            <a:picLocks noChangeAspect="1" noChangeArrowheads="1"/>
          </p:cNvPicPr>
          <p:nvPr/>
        </p:nvPicPr>
        <p:blipFill>
          <a:blip r:embed="rId4" cstate="print"/>
          <a:srcRect/>
          <a:stretch>
            <a:fillRect/>
          </a:stretch>
        </p:blipFill>
        <p:spPr bwMode="auto">
          <a:xfrm>
            <a:off x="1050433" y="548680"/>
            <a:ext cx="5837655" cy="4129057"/>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1847528" y="6146668"/>
            <a:ext cx="2428633" cy="504056"/>
          </a:xfrm>
          <a:prstGeom prst="rect">
            <a:avLst/>
          </a:prstGeom>
          <a:noFill/>
          <a:ln w="9525">
            <a:noFill/>
            <a:miter lim="800000"/>
            <a:headEnd/>
            <a:tailEnd/>
          </a:ln>
        </p:spPr>
      </p:pic>
      <p:sp>
        <p:nvSpPr>
          <p:cNvPr id="3" name="ZoneTexte 2"/>
          <p:cNvSpPr txBox="1"/>
          <p:nvPr/>
        </p:nvSpPr>
        <p:spPr>
          <a:xfrm>
            <a:off x="4655840" y="6214030"/>
            <a:ext cx="1728192" cy="369332"/>
          </a:xfrm>
          <a:prstGeom prst="rect">
            <a:avLst/>
          </a:prstGeom>
          <a:noFill/>
        </p:spPr>
        <p:txBody>
          <a:bodyPr wrap="square" rtlCol="0">
            <a:spAutoFit/>
          </a:bodyPr>
          <a:lstStyle/>
          <a:p>
            <a:r>
              <a:rPr lang="fr-CH" dirty="0">
                <a:latin typeface="+mn-lt"/>
              </a:rPr>
              <a:t>2011</a:t>
            </a:r>
          </a:p>
        </p:txBody>
      </p:sp>
    </p:spTree>
    <p:extLst>
      <p:ext uri="{BB962C8B-B14F-4D97-AF65-F5344CB8AC3E}">
        <p14:creationId xmlns:p14="http://schemas.microsoft.com/office/powerpoint/2010/main" val="3375424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EC8869-4364-4AD8-9625-1CE21985B48A}"/>
              </a:ext>
            </a:extLst>
          </p:cNvPr>
          <p:cNvSpPr>
            <a:spLocks noGrp="1"/>
          </p:cNvSpPr>
          <p:nvPr>
            <p:ph type="title"/>
          </p:nvPr>
        </p:nvSpPr>
        <p:spPr/>
        <p:txBody>
          <a:bodyPr/>
          <a:lstStyle/>
          <a:p>
            <a:r>
              <a:rPr lang="fr-CH" dirty="0"/>
              <a:t>Gradient social</a:t>
            </a:r>
          </a:p>
        </p:txBody>
      </p:sp>
      <p:sp>
        <p:nvSpPr>
          <p:cNvPr id="3" name="Espace réservé du contenu 2">
            <a:extLst>
              <a:ext uri="{FF2B5EF4-FFF2-40B4-BE49-F238E27FC236}">
                <a16:creationId xmlns:a16="http://schemas.microsoft.com/office/drawing/2014/main" id="{34BBA887-F389-41DB-AFC0-3DF85ACB9F19}"/>
              </a:ext>
            </a:extLst>
          </p:cNvPr>
          <p:cNvSpPr>
            <a:spLocks noGrp="1"/>
          </p:cNvSpPr>
          <p:nvPr>
            <p:ph idx="1"/>
          </p:nvPr>
        </p:nvSpPr>
        <p:spPr/>
        <p:txBody>
          <a:bodyPr/>
          <a:lstStyle/>
          <a:p>
            <a:r>
              <a:rPr lang="fr-CH" dirty="0"/>
              <a:t>Plus une personne occupe une position sociale élevée, meilleure est sa santé.</a:t>
            </a:r>
          </a:p>
          <a:p>
            <a:r>
              <a:rPr lang="fr-CH" dirty="0"/>
              <a:t>Plus les désavantages sociaux sont marqués, plus les taux de mortalité prématurée et de prévalence des maladies sont élevés.</a:t>
            </a:r>
          </a:p>
          <a:p>
            <a:r>
              <a:rPr lang="fr-CH" dirty="0"/>
              <a:t>Les personnes à faible niveau de formation et à bas revenu se conforment plus rarement aux recommandations d’activité physique.</a:t>
            </a:r>
          </a:p>
        </p:txBody>
      </p:sp>
      <p:sp>
        <p:nvSpPr>
          <p:cNvPr id="4" name="ZoneTexte 3">
            <a:extLst>
              <a:ext uri="{FF2B5EF4-FFF2-40B4-BE49-F238E27FC236}">
                <a16:creationId xmlns:a16="http://schemas.microsoft.com/office/drawing/2014/main" id="{0AE3F3AA-51A5-48B5-9133-25DC111E94DA}"/>
              </a:ext>
            </a:extLst>
          </p:cNvPr>
          <p:cNvSpPr txBox="1"/>
          <p:nvPr/>
        </p:nvSpPr>
        <p:spPr>
          <a:xfrm>
            <a:off x="4079776" y="6308727"/>
            <a:ext cx="8870776" cy="369332"/>
          </a:xfrm>
          <a:prstGeom prst="rect">
            <a:avLst/>
          </a:prstGeom>
          <a:noFill/>
        </p:spPr>
        <p:txBody>
          <a:bodyPr wrap="square" rtlCol="0">
            <a:spAutoFit/>
          </a:bodyPr>
          <a:lstStyle/>
          <a:p>
            <a:r>
              <a:rPr lang="fr-CH" dirty="0">
                <a:latin typeface="+mn-lt"/>
              </a:rPr>
              <a:t>Marmot and Wilkinson. </a:t>
            </a:r>
            <a:r>
              <a:rPr lang="en-US" dirty="0">
                <a:latin typeface="+mn-lt"/>
              </a:rPr>
              <a:t>Social Determinants of Health: The Solid Facts, WHO 2003</a:t>
            </a:r>
            <a:endParaRPr lang="fr-CH" dirty="0">
              <a:latin typeface="+mn-lt"/>
            </a:endParaRPr>
          </a:p>
        </p:txBody>
      </p:sp>
    </p:spTree>
    <p:extLst>
      <p:ext uri="{BB962C8B-B14F-4D97-AF65-F5344CB8AC3E}">
        <p14:creationId xmlns:p14="http://schemas.microsoft.com/office/powerpoint/2010/main" val="3480728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B57604-C8B5-4B69-9F50-BC46FF3B78F1}"/>
              </a:ext>
            </a:extLst>
          </p:cNvPr>
          <p:cNvSpPr>
            <a:spLocks noGrp="1"/>
          </p:cNvSpPr>
          <p:nvPr>
            <p:ph type="title"/>
          </p:nvPr>
        </p:nvSpPr>
        <p:spPr/>
        <p:txBody>
          <a:bodyPr/>
          <a:lstStyle/>
          <a:p>
            <a:r>
              <a:rPr lang="fr-CH" dirty="0"/>
              <a:t>Comment évaluer la précarité</a:t>
            </a:r>
          </a:p>
        </p:txBody>
      </p:sp>
      <p:sp>
        <p:nvSpPr>
          <p:cNvPr id="3" name="Espace réservé du contenu 2">
            <a:extLst>
              <a:ext uri="{FF2B5EF4-FFF2-40B4-BE49-F238E27FC236}">
                <a16:creationId xmlns:a16="http://schemas.microsoft.com/office/drawing/2014/main" id="{46FFD90A-E0CD-4CAA-94FE-E9A35A2D4359}"/>
              </a:ext>
            </a:extLst>
          </p:cNvPr>
          <p:cNvSpPr>
            <a:spLocks noGrp="1"/>
          </p:cNvSpPr>
          <p:nvPr>
            <p:ph idx="1"/>
          </p:nvPr>
        </p:nvSpPr>
        <p:spPr/>
        <p:txBody>
          <a:bodyPr/>
          <a:lstStyle/>
          <a:p>
            <a:r>
              <a:rPr lang="fr-CH" dirty="0"/>
              <a:t>Durant les 12 derniers mois, avez-vous eu de la peine à payer vos factures de votre ménage (loyer, assurances, téléphone,…)?</a:t>
            </a:r>
          </a:p>
          <a:p>
            <a:r>
              <a:rPr lang="fr-CH" dirty="0"/>
              <a:t>Durant les 3 derniers mois, avez-vous été au cinéma, au théâtre, à un concert ou à un événement sportif?</a:t>
            </a:r>
          </a:p>
          <a:p>
            <a:r>
              <a:rPr lang="fr-CH" dirty="0"/>
              <a:t>Actuellement, avez-vous des difficultés liées à une consommation d’alcool, de drogue, de jeu ou autre?</a:t>
            </a:r>
          </a:p>
        </p:txBody>
      </p:sp>
      <p:sp>
        <p:nvSpPr>
          <p:cNvPr id="4" name="ZoneTexte 3">
            <a:extLst>
              <a:ext uri="{FF2B5EF4-FFF2-40B4-BE49-F238E27FC236}">
                <a16:creationId xmlns:a16="http://schemas.microsoft.com/office/drawing/2014/main" id="{4B58FAF6-F025-4EF8-89F7-7F0208B035EB}"/>
              </a:ext>
            </a:extLst>
          </p:cNvPr>
          <p:cNvSpPr txBox="1"/>
          <p:nvPr/>
        </p:nvSpPr>
        <p:spPr>
          <a:xfrm>
            <a:off x="7464152" y="6309320"/>
            <a:ext cx="3888432" cy="369332"/>
          </a:xfrm>
          <a:prstGeom prst="rect">
            <a:avLst/>
          </a:prstGeom>
          <a:noFill/>
        </p:spPr>
        <p:txBody>
          <a:bodyPr wrap="square" rtlCol="0">
            <a:spAutoFit/>
          </a:bodyPr>
          <a:lstStyle/>
          <a:p>
            <a:r>
              <a:rPr lang="fr-CH" dirty="0" err="1">
                <a:latin typeface="+mn-lt"/>
              </a:rPr>
              <a:t>Vaucher</a:t>
            </a:r>
            <a:r>
              <a:rPr lang="fr-CH" dirty="0">
                <a:latin typeface="+mn-lt"/>
              </a:rPr>
              <a:t> P et al. </a:t>
            </a:r>
            <a:r>
              <a:rPr lang="fr-CH" dirty="0" err="1">
                <a:latin typeface="+mn-lt"/>
              </a:rPr>
              <a:t>BMJOpen</a:t>
            </a:r>
            <a:r>
              <a:rPr lang="fr-CH" dirty="0">
                <a:latin typeface="+mn-lt"/>
              </a:rPr>
              <a:t> 2012</a:t>
            </a:r>
          </a:p>
        </p:txBody>
      </p:sp>
    </p:spTree>
    <p:extLst>
      <p:ext uri="{BB962C8B-B14F-4D97-AF65-F5344CB8AC3E}">
        <p14:creationId xmlns:p14="http://schemas.microsoft.com/office/powerpoint/2010/main" val="97076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7FF322-4B1B-476D-89F5-006021AB0E22}"/>
              </a:ext>
            </a:extLst>
          </p:cNvPr>
          <p:cNvSpPr>
            <a:spLocks noGrp="1"/>
          </p:cNvSpPr>
          <p:nvPr>
            <p:ph type="title"/>
          </p:nvPr>
        </p:nvSpPr>
        <p:spPr/>
        <p:txBody>
          <a:bodyPr/>
          <a:lstStyle/>
          <a:p>
            <a:r>
              <a:rPr lang="fr-CH" dirty="0"/>
              <a:t>Pistes pour faciliter accès aux soins</a:t>
            </a:r>
          </a:p>
        </p:txBody>
      </p:sp>
      <p:sp>
        <p:nvSpPr>
          <p:cNvPr id="3" name="Espace réservé du contenu 2">
            <a:extLst>
              <a:ext uri="{FF2B5EF4-FFF2-40B4-BE49-F238E27FC236}">
                <a16:creationId xmlns:a16="http://schemas.microsoft.com/office/drawing/2014/main" id="{20ACC5F7-3BC8-4DE6-A67E-84805DD12E9B}"/>
              </a:ext>
            </a:extLst>
          </p:cNvPr>
          <p:cNvSpPr>
            <a:spLocks noGrp="1"/>
          </p:cNvSpPr>
          <p:nvPr>
            <p:ph idx="1"/>
          </p:nvPr>
        </p:nvSpPr>
        <p:spPr>
          <a:xfrm>
            <a:off x="609600" y="1268760"/>
            <a:ext cx="10972800" cy="4525963"/>
          </a:xfrm>
        </p:spPr>
        <p:txBody>
          <a:bodyPr/>
          <a:lstStyle/>
          <a:p>
            <a:r>
              <a:rPr lang="fr-CH" dirty="0"/>
              <a:t>Dépister le renoncement aux soins chaque fois que cela est possible (par exemple aux urgences, en pharmacie, au cabinet médical,…) </a:t>
            </a:r>
          </a:p>
          <a:p>
            <a:r>
              <a:rPr lang="fr-CH" dirty="0"/>
              <a:t>Informer les potentiels bénéficiaires sur le structures existantes (santé et social)</a:t>
            </a:r>
          </a:p>
          <a:p>
            <a:r>
              <a:rPr lang="fr-CH" dirty="0"/>
              <a:t>Informer le personnel de santé et social</a:t>
            </a:r>
          </a:p>
          <a:p>
            <a:r>
              <a:rPr lang="fr-CH" dirty="0"/>
              <a:t>Faciliter l’accès aux structures sanitaires: médecins de famille, médecins d’autres spécialités, physiothérapeutes, consultations de diététique,… (nombre suffisant par région, garantie de remboursement,…)</a:t>
            </a:r>
          </a:p>
          <a:p>
            <a:endParaRPr lang="fr-CH" dirty="0"/>
          </a:p>
          <a:p>
            <a:endParaRPr lang="fr-CH" dirty="0"/>
          </a:p>
          <a:p>
            <a:endParaRPr lang="fr-CH" dirty="0"/>
          </a:p>
          <a:p>
            <a:endParaRPr lang="fr-CH" dirty="0"/>
          </a:p>
        </p:txBody>
      </p:sp>
    </p:spTree>
    <p:extLst>
      <p:ext uri="{BB962C8B-B14F-4D97-AF65-F5344CB8AC3E}">
        <p14:creationId xmlns:p14="http://schemas.microsoft.com/office/powerpoint/2010/main" val="4281930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endParaRPr lang="fr-FR" dirty="0"/>
          </a:p>
        </p:txBody>
      </p:sp>
      <p:pic>
        <p:nvPicPr>
          <p:cNvPr id="8" name="Picture 2" descr="Dahlgren and Whitehead (1991) model of the determinants of health">
            <a:extLst>
              <a:ext uri="{FF2B5EF4-FFF2-40B4-BE49-F238E27FC236}">
                <a16:creationId xmlns:a16="http://schemas.microsoft.com/office/drawing/2014/main" id="{F30CD202-8B65-40CB-AFFB-5B799E08BF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1590358"/>
            <a:ext cx="7344816" cy="49340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7">
            <a:extLst>
              <a:ext uri="{FF2B5EF4-FFF2-40B4-BE49-F238E27FC236}">
                <a16:creationId xmlns:a16="http://schemas.microsoft.com/office/drawing/2014/main" id="{6349D6BE-892A-4DA8-91D9-E55CDAB69B89}"/>
              </a:ext>
            </a:extLst>
          </p:cNvPr>
          <p:cNvSpPr>
            <a:spLocks noChangeArrowheads="1"/>
          </p:cNvSpPr>
          <p:nvPr/>
        </p:nvSpPr>
        <p:spPr bwMode="auto">
          <a:xfrm>
            <a:off x="7104112" y="6404037"/>
            <a:ext cx="5472608" cy="2974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CH" altLang="fr-FR" sz="1333" dirty="0" err="1">
                <a:latin typeface="+mn-lt"/>
                <a:cs typeface="Arial" panose="020B0604020202020204" pitchFamily="34" charset="0"/>
              </a:rPr>
              <a:t>Eikemo</a:t>
            </a:r>
            <a:r>
              <a:rPr lang="fr-CH" altLang="fr-FR" sz="1333" dirty="0">
                <a:latin typeface="+mn-lt"/>
                <a:cs typeface="Arial" panose="020B0604020202020204" pitchFamily="34" charset="0"/>
              </a:rPr>
              <a:t> et al </a:t>
            </a:r>
            <a:r>
              <a:rPr lang="fr-CH" altLang="fr-FR" sz="1333" dirty="0" err="1">
                <a:latin typeface="+mn-lt"/>
                <a:cs typeface="Arial" panose="020B0604020202020204" pitchFamily="34" charset="0"/>
              </a:rPr>
              <a:t>European</a:t>
            </a:r>
            <a:r>
              <a:rPr lang="fr-CH" altLang="fr-FR" sz="1333" dirty="0">
                <a:latin typeface="+mn-lt"/>
                <a:cs typeface="Arial" panose="020B0604020202020204" pitchFamily="34" charset="0"/>
              </a:rPr>
              <a:t> </a:t>
            </a:r>
            <a:r>
              <a:rPr lang="fr-CH" altLang="fr-FR" sz="1333" dirty="0" err="1">
                <a:latin typeface="+mn-lt"/>
                <a:cs typeface="Arial" panose="020B0604020202020204" pitchFamily="34" charset="0"/>
              </a:rPr>
              <a:t>Sociological</a:t>
            </a:r>
            <a:r>
              <a:rPr lang="fr-CH" altLang="fr-FR" sz="1333" dirty="0">
                <a:latin typeface="+mn-lt"/>
                <a:cs typeface="Arial" panose="020B0604020202020204" pitchFamily="34" charset="0"/>
              </a:rPr>
              <a:t> </a:t>
            </a:r>
            <a:r>
              <a:rPr lang="fr-CH" altLang="fr-FR" sz="1333" dirty="0" err="1">
                <a:latin typeface="+mn-lt"/>
                <a:cs typeface="Arial" panose="020B0604020202020204" pitchFamily="34" charset="0"/>
              </a:rPr>
              <a:t>Review</a:t>
            </a:r>
            <a:r>
              <a:rPr lang="fr-CH" altLang="fr-FR" sz="1333" dirty="0">
                <a:latin typeface="+mn-lt"/>
                <a:cs typeface="Arial" panose="020B0604020202020204" pitchFamily="34" charset="0"/>
              </a:rPr>
              <a:t> 2017; 33(1): 137–53</a:t>
            </a:r>
          </a:p>
        </p:txBody>
      </p:sp>
      <p:sp>
        <p:nvSpPr>
          <p:cNvPr id="2" name="ZoneTexte 1">
            <a:extLst>
              <a:ext uri="{FF2B5EF4-FFF2-40B4-BE49-F238E27FC236}">
                <a16:creationId xmlns:a16="http://schemas.microsoft.com/office/drawing/2014/main" id="{C8D34118-1AAE-42F0-9563-0CEBCFB3A16D}"/>
              </a:ext>
            </a:extLst>
          </p:cNvPr>
          <p:cNvSpPr txBox="1"/>
          <p:nvPr/>
        </p:nvSpPr>
        <p:spPr>
          <a:xfrm>
            <a:off x="191344" y="260648"/>
            <a:ext cx="11593288" cy="1323439"/>
          </a:xfrm>
          <a:prstGeom prst="rect">
            <a:avLst/>
          </a:prstGeom>
          <a:noFill/>
        </p:spPr>
        <p:txBody>
          <a:bodyPr wrap="square" rtlCol="0">
            <a:spAutoFit/>
          </a:bodyPr>
          <a:lstStyle/>
          <a:p>
            <a:pPr algn="ctr"/>
            <a:r>
              <a:rPr lang="fr-CH" sz="4000" dirty="0">
                <a:latin typeface="+mn-lt"/>
              </a:rPr>
              <a:t>Mieux former les soignants à identifier les différents déterminants de la santé</a:t>
            </a:r>
          </a:p>
        </p:txBody>
      </p:sp>
    </p:spTree>
    <p:extLst>
      <p:ext uri="{BB962C8B-B14F-4D97-AF65-F5344CB8AC3E}">
        <p14:creationId xmlns:p14="http://schemas.microsoft.com/office/powerpoint/2010/main" val="1672638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2641AC-28EF-4133-9AD8-0AB946664B79}"/>
              </a:ext>
            </a:extLst>
          </p:cNvPr>
          <p:cNvSpPr>
            <a:spLocks noGrp="1"/>
          </p:cNvSpPr>
          <p:nvPr>
            <p:ph type="title"/>
          </p:nvPr>
        </p:nvSpPr>
        <p:spPr>
          <a:xfrm>
            <a:off x="593299" y="89972"/>
            <a:ext cx="10972800" cy="1143000"/>
          </a:xfrm>
        </p:spPr>
        <p:txBody>
          <a:bodyPr/>
          <a:lstStyle/>
          <a:p>
            <a:r>
              <a:rPr lang="fr-CH" dirty="0"/>
              <a:t>Dépenses de santé par pays</a:t>
            </a:r>
          </a:p>
        </p:txBody>
      </p:sp>
      <p:sp>
        <p:nvSpPr>
          <p:cNvPr id="3" name="Espace réservé du contenu 2">
            <a:extLst>
              <a:ext uri="{FF2B5EF4-FFF2-40B4-BE49-F238E27FC236}">
                <a16:creationId xmlns:a16="http://schemas.microsoft.com/office/drawing/2014/main" id="{D36BD357-D987-4756-9411-AEA03982BCF8}"/>
              </a:ext>
            </a:extLst>
          </p:cNvPr>
          <p:cNvSpPr>
            <a:spLocks noGrp="1"/>
          </p:cNvSpPr>
          <p:nvPr>
            <p:ph idx="1"/>
          </p:nvPr>
        </p:nvSpPr>
        <p:spPr/>
        <p:txBody>
          <a:bodyPr/>
          <a:lstStyle/>
          <a:p>
            <a:endParaRPr lang="fr-CH"/>
          </a:p>
        </p:txBody>
      </p:sp>
      <p:sp>
        <p:nvSpPr>
          <p:cNvPr id="4" name="ZoneTexte 3">
            <a:extLst>
              <a:ext uri="{FF2B5EF4-FFF2-40B4-BE49-F238E27FC236}">
                <a16:creationId xmlns:a16="http://schemas.microsoft.com/office/drawing/2014/main" id="{424C3748-6805-4F83-B5B9-B659FA63EF4E}"/>
              </a:ext>
            </a:extLst>
          </p:cNvPr>
          <p:cNvSpPr txBox="1"/>
          <p:nvPr/>
        </p:nvSpPr>
        <p:spPr>
          <a:xfrm>
            <a:off x="10416480" y="6398696"/>
            <a:ext cx="3456384" cy="369332"/>
          </a:xfrm>
          <a:prstGeom prst="rect">
            <a:avLst/>
          </a:prstGeom>
          <a:noFill/>
        </p:spPr>
        <p:txBody>
          <a:bodyPr wrap="square" rtlCol="0">
            <a:spAutoFit/>
          </a:bodyPr>
          <a:lstStyle/>
          <a:p>
            <a:r>
              <a:rPr lang="fr-CH" dirty="0">
                <a:latin typeface="+mn-lt"/>
              </a:rPr>
              <a:t>OCDE, 2017</a:t>
            </a:r>
          </a:p>
        </p:txBody>
      </p:sp>
      <p:pic>
        <p:nvPicPr>
          <p:cNvPr id="5" name="Image 4">
            <a:extLst>
              <a:ext uri="{FF2B5EF4-FFF2-40B4-BE49-F238E27FC236}">
                <a16:creationId xmlns:a16="http://schemas.microsoft.com/office/drawing/2014/main" id="{3F717828-D7BE-4779-A96A-C73145F67761}"/>
              </a:ext>
            </a:extLst>
          </p:cNvPr>
          <p:cNvPicPr>
            <a:picLocks noChangeAspect="1"/>
          </p:cNvPicPr>
          <p:nvPr/>
        </p:nvPicPr>
        <p:blipFill>
          <a:blip r:embed="rId2"/>
          <a:stretch>
            <a:fillRect/>
          </a:stretch>
        </p:blipFill>
        <p:spPr>
          <a:xfrm>
            <a:off x="1281075" y="1227109"/>
            <a:ext cx="9629850" cy="5171587"/>
          </a:xfrm>
          <a:prstGeom prst="rect">
            <a:avLst/>
          </a:prstGeom>
        </p:spPr>
      </p:pic>
      <p:cxnSp>
        <p:nvCxnSpPr>
          <p:cNvPr id="7" name="Connecteur droit avec flèche 6">
            <a:extLst>
              <a:ext uri="{FF2B5EF4-FFF2-40B4-BE49-F238E27FC236}">
                <a16:creationId xmlns:a16="http://schemas.microsoft.com/office/drawing/2014/main" id="{9236B061-EC30-4038-8ACB-FD50837C7821}"/>
              </a:ext>
            </a:extLst>
          </p:cNvPr>
          <p:cNvCxnSpPr>
            <a:cxnSpLocks/>
          </p:cNvCxnSpPr>
          <p:nvPr/>
        </p:nvCxnSpPr>
        <p:spPr>
          <a:xfrm flipH="1">
            <a:off x="2279576" y="1772816"/>
            <a:ext cx="864096" cy="64807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582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4027B-25F6-41CE-9D52-A52278B13E05}"/>
              </a:ext>
            </a:extLst>
          </p:cNvPr>
          <p:cNvSpPr>
            <a:spLocks noGrp="1"/>
          </p:cNvSpPr>
          <p:nvPr>
            <p:ph type="title"/>
          </p:nvPr>
        </p:nvSpPr>
        <p:spPr/>
        <p:txBody>
          <a:bodyPr/>
          <a:lstStyle/>
          <a:p>
            <a:r>
              <a:rPr lang="fr-CH" dirty="0"/>
              <a:t>Conclusion</a:t>
            </a:r>
          </a:p>
        </p:txBody>
      </p:sp>
      <p:sp>
        <p:nvSpPr>
          <p:cNvPr id="3" name="Espace réservé du contenu 2">
            <a:extLst>
              <a:ext uri="{FF2B5EF4-FFF2-40B4-BE49-F238E27FC236}">
                <a16:creationId xmlns:a16="http://schemas.microsoft.com/office/drawing/2014/main" id="{C36A62F6-0069-41B0-AF56-6D10D83FDE85}"/>
              </a:ext>
            </a:extLst>
          </p:cNvPr>
          <p:cNvSpPr>
            <a:spLocks noGrp="1"/>
          </p:cNvSpPr>
          <p:nvPr>
            <p:ph idx="1"/>
          </p:nvPr>
        </p:nvSpPr>
        <p:spPr/>
        <p:txBody>
          <a:bodyPr/>
          <a:lstStyle/>
          <a:p>
            <a:r>
              <a:rPr lang="fr-CH" dirty="0"/>
              <a:t>Le renoncement aux soins est une réalité en Suisse</a:t>
            </a:r>
          </a:p>
          <a:p>
            <a:r>
              <a:rPr lang="fr-CH" dirty="0"/>
              <a:t>La part de frais payés directement par le patient est élevée en Suisse</a:t>
            </a:r>
          </a:p>
          <a:p>
            <a:r>
              <a:rPr lang="fr-CH" dirty="0"/>
              <a:t>Identifier les personnes qui renoncent aux soins, et les orienter dans les structures disponibles</a:t>
            </a:r>
          </a:p>
          <a:p>
            <a:r>
              <a:rPr lang="fr-CH" dirty="0"/>
              <a:t>Continuer à développer des mécanismes de soutien notamment financier pour garantir une équité d’accès aux soins, y compris de prévention</a:t>
            </a:r>
          </a:p>
          <a:p>
            <a:endParaRPr lang="fr-CH" dirty="0"/>
          </a:p>
          <a:p>
            <a:endParaRPr lang="fr-CH" dirty="0"/>
          </a:p>
        </p:txBody>
      </p:sp>
    </p:spTree>
    <p:extLst>
      <p:ext uri="{BB962C8B-B14F-4D97-AF65-F5344CB8AC3E}">
        <p14:creationId xmlns:p14="http://schemas.microsoft.com/office/powerpoint/2010/main" val="1921595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B4E80F-3AE1-44E8-91AA-5F73309A5D56}"/>
              </a:ext>
            </a:extLst>
          </p:cNvPr>
          <p:cNvSpPr>
            <a:spLocks noGrp="1"/>
          </p:cNvSpPr>
          <p:nvPr>
            <p:ph type="title"/>
          </p:nvPr>
        </p:nvSpPr>
        <p:spPr/>
        <p:txBody>
          <a:bodyPr/>
          <a:lstStyle/>
          <a:p>
            <a:endParaRPr lang="fr-CH"/>
          </a:p>
        </p:txBody>
      </p:sp>
      <p:sp>
        <p:nvSpPr>
          <p:cNvPr id="3" name="Espace réservé du contenu 2">
            <a:extLst>
              <a:ext uri="{FF2B5EF4-FFF2-40B4-BE49-F238E27FC236}">
                <a16:creationId xmlns:a16="http://schemas.microsoft.com/office/drawing/2014/main" id="{BD86BEAA-57C3-476D-B50F-EF422635EF38}"/>
              </a:ext>
            </a:extLst>
          </p:cNvPr>
          <p:cNvSpPr>
            <a:spLocks noGrp="1"/>
          </p:cNvSpPr>
          <p:nvPr>
            <p:ph idx="1"/>
          </p:nvPr>
        </p:nvSpPr>
        <p:spPr/>
        <p:txBody>
          <a:bodyPr/>
          <a:lstStyle/>
          <a:p>
            <a:endParaRPr lang="fr-CH"/>
          </a:p>
        </p:txBody>
      </p:sp>
      <p:pic>
        <p:nvPicPr>
          <p:cNvPr id="4" name="Image 3">
            <a:extLst>
              <a:ext uri="{FF2B5EF4-FFF2-40B4-BE49-F238E27FC236}">
                <a16:creationId xmlns:a16="http://schemas.microsoft.com/office/drawing/2014/main" id="{7475687A-FC0E-4F74-9AA7-B71942FB6CF9}"/>
              </a:ext>
            </a:extLst>
          </p:cNvPr>
          <p:cNvPicPr>
            <a:picLocks noChangeAspect="1"/>
          </p:cNvPicPr>
          <p:nvPr/>
        </p:nvPicPr>
        <p:blipFill>
          <a:blip r:embed="rId3"/>
          <a:stretch>
            <a:fillRect/>
          </a:stretch>
        </p:blipFill>
        <p:spPr>
          <a:xfrm>
            <a:off x="1919536" y="404664"/>
            <a:ext cx="7816670" cy="5838476"/>
          </a:xfrm>
          <a:prstGeom prst="rect">
            <a:avLst/>
          </a:prstGeom>
        </p:spPr>
      </p:pic>
    </p:spTree>
    <p:extLst>
      <p:ext uri="{BB962C8B-B14F-4D97-AF65-F5344CB8AC3E}">
        <p14:creationId xmlns:p14="http://schemas.microsoft.com/office/powerpoint/2010/main" val="202420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842CCE-6EC1-49BC-A96A-FCDF81D61F0E}"/>
              </a:ext>
            </a:extLst>
          </p:cNvPr>
          <p:cNvSpPr>
            <a:spLocks noGrp="1"/>
          </p:cNvSpPr>
          <p:nvPr>
            <p:ph type="title"/>
          </p:nvPr>
        </p:nvSpPr>
        <p:spPr/>
        <p:txBody>
          <a:bodyPr/>
          <a:lstStyle/>
          <a:p>
            <a:r>
              <a:rPr lang="fr-CH" dirty="0"/>
              <a:t>Coûts de la santé en Suisse</a:t>
            </a:r>
          </a:p>
        </p:txBody>
      </p:sp>
      <p:sp>
        <p:nvSpPr>
          <p:cNvPr id="3" name="Espace réservé du contenu 2">
            <a:extLst>
              <a:ext uri="{FF2B5EF4-FFF2-40B4-BE49-F238E27FC236}">
                <a16:creationId xmlns:a16="http://schemas.microsoft.com/office/drawing/2014/main" id="{381C7359-3C7A-4717-959F-542CDB652AB0}"/>
              </a:ext>
            </a:extLst>
          </p:cNvPr>
          <p:cNvSpPr>
            <a:spLocks noGrp="1"/>
          </p:cNvSpPr>
          <p:nvPr>
            <p:ph idx="1"/>
          </p:nvPr>
        </p:nvSpPr>
        <p:spPr/>
        <p:txBody>
          <a:bodyPr/>
          <a:lstStyle/>
          <a:p>
            <a:r>
              <a:rPr lang="fr-CH" dirty="0"/>
              <a:t>Prime moyenne s’élèvera en 2022 à 315,30 francs</a:t>
            </a:r>
          </a:p>
          <a:p>
            <a:r>
              <a:rPr lang="fr-CH" dirty="0"/>
              <a:t>Ces dix dernières années, la prime moyenne a augmenté de 2,4% par an en moyenne</a:t>
            </a:r>
          </a:p>
        </p:txBody>
      </p:sp>
      <p:sp>
        <p:nvSpPr>
          <p:cNvPr id="5" name="ZoneTexte 4">
            <a:extLst>
              <a:ext uri="{FF2B5EF4-FFF2-40B4-BE49-F238E27FC236}">
                <a16:creationId xmlns:a16="http://schemas.microsoft.com/office/drawing/2014/main" id="{051E8BCE-84A0-422F-BEC7-3EF1C2251886}"/>
              </a:ext>
            </a:extLst>
          </p:cNvPr>
          <p:cNvSpPr txBox="1"/>
          <p:nvPr/>
        </p:nvSpPr>
        <p:spPr>
          <a:xfrm>
            <a:off x="10632504" y="6398696"/>
            <a:ext cx="2880320" cy="369332"/>
          </a:xfrm>
          <a:prstGeom prst="rect">
            <a:avLst/>
          </a:prstGeom>
          <a:noFill/>
        </p:spPr>
        <p:txBody>
          <a:bodyPr wrap="square" rtlCol="0">
            <a:spAutoFit/>
          </a:bodyPr>
          <a:lstStyle/>
          <a:p>
            <a:r>
              <a:rPr lang="fr-CH" dirty="0">
                <a:latin typeface="+mn-lt"/>
              </a:rPr>
              <a:t>Admin.ch</a:t>
            </a:r>
          </a:p>
        </p:txBody>
      </p:sp>
      <p:pic>
        <p:nvPicPr>
          <p:cNvPr id="7" name="Image 6">
            <a:extLst>
              <a:ext uri="{FF2B5EF4-FFF2-40B4-BE49-F238E27FC236}">
                <a16:creationId xmlns:a16="http://schemas.microsoft.com/office/drawing/2014/main" id="{4AD3E5AB-FBCB-4BE3-935C-568776338F37}"/>
              </a:ext>
            </a:extLst>
          </p:cNvPr>
          <p:cNvPicPr>
            <a:picLocks noChangeAspect="1"/>
          </p:cNvPicPr>
          <p:nvPr/>
        </p:nvPicPr>
        <p:blipFill>
          <a:blip r:embed="rId3"/>
          <a:stretch>
            <a:fillRect/>
          </a:stretch>
        </p:blipFill>
        <p:spPr>
          <a:xfrm>
            <a:off x="1846350" y="3140968"/>
            <a:ext cx="7273986" cy="3481611"/>
          </a:xfrm>
          <a:prstGeom prst="rect">
            <a:avLst/>
          </a:prstGeom>
        </p:spPr>
      </p:pic>
    </p:spTree>
    <p:extLst>
      <p:ext uri="{BB962C8B-B14F-4D97-AF65-F5344CB8AC3E}">
        <p14:creationId xmlns:p14="http://schemas.microsoft.com/office/powerpoint/2010/main" val="2499671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7F51B6-48F5-4025-96A5-05BCFF32874D}"/>
              </a:ext>
            </a:extLst>
          </p:cNvPr>
          <p:cNvSpPr>
            <a:spLocks noGrp="1"/>
          </p:cNvSpPr>
          <p:nvPr>
            <p:ph type="title"/>
          </p:nvPr>
        </p:nvSpPr>
        <p:spPr/>
        <p:txBody>
          <a:bodyPr/>
          <a:lstStyle/>
          <a:p>
            <a:r>
              <a:rPr lang="en-US" dirty="0"/>
              <a:t>Euro Health Consumer Index 2018</a:t>
            </a:r>
            <a:endParaRPr lang="fr-CH" dirty="0"/>
          </a:p>
        </p:txBody>
      </p:sp>
      <p:sp>
        <p:nvSpPr>
          <p:cNvPr id="3" name="Espace réservé du contenu 2">
            <a:extLst>
              <a:ext uri="{FF2B5EF4-FFF2-40B4-BE49-F238E27FC236}">
                <a16:creationId xmlns:a16="http://schemas.microsoft.com/office/drawing/2014/main" id="{B21891CD-63EA-460F-AF2A-1A53723CE298}"/>
              </a:ext>
            </a:extLst>
          </p:cNvPr>
          <p:cNvSpPr>
            <a:spLocks noGrp="1"/>
          </p:cNvSpPr>
          <p:nvPr>
            <p:ph idx="1"/>
          </p:nvPr>
        </p:nvSpPr>
        <p:spPr>
          <a:xfrm>
            <a:off x="609600" y="1628800"/>
            <a:ext cx="10972800" cy="4525963"/>
          </a:xfrm>
        </p:spPr>
        <p:txBody>
          <a:bodyPr/>
          <a:lstStyle/>
          <a:p>
            <a:r>
              <a:rPr lang="fr-CH" dirty="0"/>
              <a:t>46 indicateurs, 35 pays européens</a:t>
            </a:r>
          </a:p>
          <a:p>
            <a:r>
              <a:rPr lang="fr-CH" dirty="0"/>
              <a:t>Evaluation du système de santé</a:t>
            </a:r>
          </a:p>
        </p:txBody>
      </p:sp>
      <p:pic>
        <p:nvPicPr>
          <p:cNvPr id="5" name="Image 4">
            <a:extLst>
              <a:ext uri="{FF2B5EF4-FFF2-40B4-BE49-F238E27FC236}">
                <a16:creationId xmlns:a16="http://schemas.microsoft.com/office/drawing/2014/main" id="{DC95BFF4-2ADD-4C5B-84FC-05F4648CDCA2}"/>
              </a:ext>
            </a:extLst>
          </p:cNvPr>
          <p:cNvPicPr>
            <a:picLocks noChangeAspect="1"/>
          </p:cNvPicPr>
          <p:nvPr/>
        </p:nvPicPr>
        <p:blipFill>
          <a:blip r:embed="rId3"/>
          <a:stretch>
            <a:fillRect/>
          </a:stretch>
        </p:blipFill>
        <p:spPr>
          <a:xfrm>
            <a:off x="1062169" y="1513022"/>
            <a:ext cx="8994271" cy="4525963"/>
          </a:xfrm>
          <a:prstGeom prst="rect">
            <a:avLst/>
          </a:prstGeom>
        </p:spPr>
      </p:pic>
      <p:pic>
        <p:nvPicPr>
          <p:cNvPr id="6" name="Image 5">
            <a:extLst>
              <a:ext uri="{FF2B5EF4-FFF2-40B4-BE49-F238E27FC236}">
                <a16:creationId xmlns:a16="http://schemas.microsoft.com/office/drawing/2014/main" id="{E8E60F9E-A2B6-40CF-BDF4-A4F61C62E281}"/>
              </a:ext>
            </a:extLst>
          </p:cNvPr>
          <p:cNvPicPr>
            <a:picLocks noChangeAspect="1"/>
          </p:cNvPicPr>
          <p:nvPr/>
        </p:nvPicPr>
        <p:blipFill>
          <a:blip r:embed="rId4"/>
          <a:stretch>
            <a:fillRect/>
          </a:stretch>
        </p:blipFill>
        <p:spPr>
          <a:xfrm>
            <a:off x="8832304" y="6285906"/>
            <a:ext cx="3238959" cy="594911"/>
          </a:xfrm>
          <a:prstGeom prst="rect">
            <a:avLst/>
          </a:prstGeom>
        </p:spPr>
      </p:pic>
      <p:pic>
        <p:nvPicPr>
          <p:cNvPr id="4" name="Image 3">
            <a:extLst>
              <a:ext uri="{FF2B5EF4-FFF2-40B4-BE49-F238E27FC236}">
                <a16:creationId xmlns:a16="http://schemas.microsoft.com/office/drawing/2014/main" id="{B5539B5F-BB3C-4C11-88A2-4179315B986E}"/>
              </a:ext>
            </a:extLst>
          </p:cNvPr>
          <p:cNvPicPr>
            <a:picLocks noChangeAspect="1"/>
          </p:cNvPicPr>
          <p:nvPr/>
        </p:nvPicPr>
        <p:blipFill>
          <a:blip r:embed="rId5"/>
          <a:stretch>
            <a:fillRect/>
          </a:stretch>
        </p:blipFill>
        <p:spPr>
          <a:xfrm>
            <a:off x="695400" y="1101413"/>
            <a:ext cx="9361040" cy="5756587"/>
          </a:xfrm>
          <a:prstGeom prst="rect">
            <a:avLst/>
          </a:prstGeom>
        </p:spPr>
      </p:pic>
    </p:spTree>
    <p:extLst>
      <p:ext uri="{BB962C8B-B14F-4D97-AF65-F5344CB8AC3E}">
        <p14:creationId xmlns:p14="http://schemas.microsoft.com/office/powerpoint/2010/main" val="129713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2A1F83-3D97-48B3-A29D-77222FBD2456}"/>
              </a:ext>
            </a:extLst>
          </p:cNvPr>
          <p:cNvSpPr>
            <a:spLocks noGrp="1"/>
          </p:cNvSpPr>
          <p:nvPr>
            <p:ph type="title"/>
          </p:nvPr>
        </p:nvSpPr>
        <p:spPr/>
        <p:txBody>
          <a:bodyPr/>
          <a:lstStyle/>
          <a:p>
            <a:r>
              <a:rPr lang="fr-CH" dirty="0"/>
              <a:t>Définitions</a:t>
            </a:r>
          </a:p>
        </p:txBody>
      </p:sp>
      <p:sp>
        <p:nvSpPr>
          <p:cNvPr id="3" name="Espace réservé du contenu 2">
            <a:extLst>
              <a:ext uri="{FF2B5EF4-FFF2-40B4-BE49-F238E27FC236}">
                <a16:creationId xmlns:a16="http://schemas.microsoft.com/office/drawing/2014/main" id="{136F5F37-BF95-419E-9C4E-70F13B8020B8}"/>
              </a:ext>
            </a:extLst>
          </p:cNvPr>
          <p:cNvSpPr>
            <a:spLocks noGrp="1"/>
          </p:cNvSpPr>
          <p:nvPr>
            <p:ph idx="1"/>
          </p:nvPr>
        </p:nvSpPr>
        <p:spPr/>
        <p:txBody>
          <a:bodyPr/>
          <a:lstStyle/>
          <a:p>
            <a:r>
              <a:rPr lang="fr-CH" dirty="0"/>
              <a:t>Accès aux soins: utilisation en temps utile des services de santé par les individus de façon à atteindre le meilleur résultat possible en termes de santé</a:t>
            </a:r>
          </a:p>
          <a:p>
            <a:r>
              <a:rPr lang="fr-CH" dirty="0"/>
              <a:t>Précarité (marginalité, misère): état d’instabilité sociale caractérisé par l’absence d’une ou plusieurs sécurités, notamment celle de l’emploi, permettant aux personnes et aux familles d’assumer leurs obligations professionnelles, familiales et sociales, et de jouir de leurs droits fondamentaux</a:t>
            </a:r>
          </a:p>
        </p:txBody>
      </p:sp>
      <p:sp>
        <p:nvSpPr>
          <p:cNvPr id="4" name="ZoneTexte 3">
            <a:extLst>
              <a:ext uri="{FF2B5EF4-FFF2-40B4-BE49-F238E27FC236}">
                <a16:creationId xmlns:a16="http://schemas.microsoft.com/office/drawing/2014/main" id="{D1896705-B199-4EFB-B198-13811B82A5D8}"/>
              </a:ext>
            </a:extLst>
          </p:cNvPr>
          <p:cNvSpPr txBox="1"/>
          <p:nvPr/>
        </p:nvSpPr>
        <p:spPr>
          <a:xfrm>
            <a:off x="5807968" y="6309320"/>
            <a:ext cx="5616624" cy="369332"/>
          </a:xfrm>
          <a:prstGeom prst="rect">
            <a:avLst/>
          </a:prstGeom>
          <a:noFill/>
        </p:spPr>
        <p:txBody>
          <a:bodyPr wrap="square" rtlCol="0">
            <a:spAutoFit/>
          </a:bodyPr>
          <a:lstStyle/>
          <a:p>
            <a:r>
              <a:rPr lang="fr-CH" dirty="0">
                <a:latin typeface="+mn-lt"/>
              </a:rPr>
              <a:t>Bodenmann, RMS 2009; Guinchard B. et al, 2019</a:t>
            </a:r>
          </a:p>
        </p:txBody>
      </p:sp>
    </p:spTree>
    <p:extLst>
      <p:ext uri="{BB962C8B-B14F-4D97-AF65-F5344CB8AC3E}">
        <p14:creationId xmlns:p14="http://schemas.microsoft.com/office/powerpoint/2010/main" val="135215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9D5C9E-CA91-418D-BAAF-20508AFA15F1}"/>
              </a:ext>
            </a:extLst>
          </p:cNvPr>
          <p:cNvSpPr>
            <a:spLocks noGrp="1"/>
          </p:cNvSpPr>
          <p:nvPr>
            <p:ph type="title"/>
          </p:nvPr>
        </p:nvSpPr>
        <p:spPr/>
        <p:txBody>
          <a:bodyPr/>
          <a:lstStyle/>
          <a:p>
            <a:r>
              <a:rPr lang="en-US" dirty="0"/>
              <a:t>Commonwealth Fund International Health Policy Survey of Older Adults</a:t>
            </a:r>
            <a:endParaRPr lang="fr-CH" dirty="0"/>
          </a:p>
        </p:txBody>
      </p:sp>
      <p:sp>
        <p:nvSpPr>
          <p:cNvPr id="3" name="Espace réservé du contenu 2">
            <a:extLst>
              <a:ext uri="{FF2B5EF4-FFF2-40B4-BE49-F238E27FC236}">
                <a16:creationId xmlns:a16="http://schemas.microsoft.com/office/drawing/2014/main" id="{1D7325EB-3D48-45E6-9F31-4CD53E0376C7}"/>
              </a:ext>
            </a:extLst>
          </p:cNvPr>
          <p:cNvSpPr>
            <a:spLocks noGrp="1"/>
          </p:cNvSpPr>
          <p:nvPr>
            <p:ph idx="1"/>
          </p:nvPr>
        </p:nvSpPr>
        <p:spPr/>
        <p:txBody>
          <a:bodyPr/>
          <a:lstStyle/>
          <a:p>
            <a:r>
              <a:rPr lang="fr-CH" dirty="0"/>
              <a:t>2017</a:t>
            </a:r>
          </a:p>
          <a:p>
            <a:r>
              <a:rPr lang="fr-CH" dirty="0"/>
              <a:t>≥ 65 ans, dans 11 pays dont la Suisse</a:t>
            </a:r>
          </a:p>
          <a:p>
            <a:r>
              <a:rPr lang="fr-CH" dirty="0"/>
              <a:t>Suisse: n=3238</a:t>
            </a:r>
          </a:p>
        </p:txBody>
      </p:sp>
      <p:pic>
        <p:nvPicPr>
          <p:cNvPr id="5" name="Image 4">
            <a:extLst>
              <a:ext uri="{FF2B5EF4-FFF2-40B4-BE49-F238E27FC236}">
                <a16:creationId xmlns:a16="http://schemas.microsoft.com/office/drawing/2014/main" id="{EB8B79CE-D31D-40D0-88A0-512A4FE436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0216" y="5064674"/>
            <a:ext cx="3024336" cy="1061490"/>
          </a:xfrm>
          <a:prstGeom prst="rect">
            <a:avLst/>
          </a:prstGeom>
        </p:spPr>
      </p:pic>
    </p:spTree>
    <p:extLst>
      <p:ext uri="{BB962C8B-B14F-4D97-AF65-F5344CB8AC3E}">
        <p14:creationId xmlns:p14="http://schemas.microsoft.com/office/powerpoint/2010/main" val="625728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p:cNvGraphicFramePr>
            <a:graphicFrameLocks noGrp="1"/>
          </p:cNvGraphicFramePr>
          <p:nvPr>
            <p:ph type="chart" sz="quarter" idx="19"/>
            <p:extLst/>
          </p:nvPr>
        </p:nvGraphicFramePr>
        <p:xfrm>
          <a:off x="2151064" y="1557196"/>
          <a:ext cx="8091487" cy="419749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21"/>
          </p:nvPr>
        </p:nvSpPr>
        <p:spPr/>
        <p:txBody>
          <a:bodyPr/>
          <a:lstStyle/>
          <a:p>
            <a:r>
              <a:rPr lang="en-US"/>
              <a:t>Source: 2017 Commonwealth Fund International Health Policy Survey of Older Adults</a:t>
            </a:r>
          </a:p>
          <a:p>
            <a:r>
              <a:rPr lang="en-US"/>
              <a:t>* Cost-related access problem in past year, including: 1) Did not see doctor when sick; 2) skipped medical test or treatment recommended by doctor; and/or 3) did not fill prescription or skipped doses because of the cost in past year. </a:t>
            </a:r>
            <a:endParaRPr lang="en-US" dirty="0"/>
          </a:p>
        </p:txBody>
      </p:sp>
      <p:sp>
        <p:nvSpPr>
          <p:cNvPr id="15" name="Subtitle 14"/>
          <p:cNvSpPr>
            <a:spLocks noGrp="1"/>
          </p:cNvSpPr>
          <p:nvPr>
            <p:ph type="subTitle" idx="1"/>
          </p:nvPr>
        </p:nvSpPr>
        <p:spPr/>
        <p:txBody>
          <a:bodyPr>
            <a:normAutofit fontScale="92500" lnSpcReduction="20000"/>
          </a:bodyPr>
          <a:lstStyle/>
          <a:p>
            <a:r>
              <a:rPr lang="en-US"/>
              <a:t>AFFORDABILITY &amp; COST-RELATED ACCESS BARRIERS</a:t>
            </a:r>
            <a:endParaRPr lang="en-US" dirty="0"/>
          </a:p>
        </p:txBody>
      </p:sp>
      <p:sp>
        <p:nvSpPr>
          <p:cNvPr id="5" name="Title 4"/>
          <p:cNvSpPr>
            <a:spLocks noGrp="1"/>
          </p:cNvSpPr>
          <p:nvPr>
            <p:ph type="ctrTitle"/>
          </p:nvPr>
        </p:nvSpPr>
        <p:spPr>
          <a:xfrm>
            <a:off x="2151434" y="514555"/>
            <a:ext cx="8354641" cy="1185034"/>
          </a:xfrm>
        </p:spPr>
        <p:txBody>
          <a:bodyPr>
            <a:normAutofit/>
          </a:bodyPr>
          <a:lstStyle/>
          <a:p>
            <a:r>
              <a:rPr lang="en-US" sz="2200" dirty="0"/>
              <a:t>Older Adults Who Experienced Cost-related Access Problems to Care in Past Year *</a:t>
            </a:r>
            <a:br>
              <a:rPr lang="en-US" sz="2200" dirty="0"/>
            </a:br>
            <a:br>
              <a:rPr lang="en-US" sz="1000" b="0" dirty="0"/>
            </a:br>
            <a:r>
              <a:rPr lang="en-US" sz="1800" b="0" i="1" dirty="0"/>
              <a:t>Percent (%) who had to forgo care because of cost</a:t>
            </a:r>
            <a:endParaRPr lang="en-US" sz="2000" b="0" i="1" dirty="0"/>
          </a:p>
        </p:txBody>
      </p:sp>
      <p:sp>
        <p:nvSpPr>
          <p:cNvPr id="2" name="Rectangle 1">
            <a:extLst>
              <a:ext uri="{FF2B5EF4-FFF2-40B4-BE49-F238E27FC236}">
                <a16:creationId xmlns:a16="http://schemas.microsoft.com/office/drawing/2014/main" id="{7EAFACCA-4E69-4876-8B64-86CCC825DDC6}"/>
              </a:ext>
            </a:extLst>
          </p:cNvPr>
          <p:cNvSpPr/>
          <p:nvPr/>
        </p:nvSpPr>
        <p:spPr>
          <a:xfrm>
            <a:off x="1919536" y="4581128"/>
            <a:ext cx="367240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34798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p:cNvGraphicFramePr>
            <a:graphicFrameLocks noGrp="1"/>
          </p:cNvGraphicFramePr>
          <p:nvPr>
            <p:ph type="chart" sz="quarter" idx="19"/>
            <p:extLst/>
          </p:nvPr>
        </p:nvGraphicFramePr>
        <p:xfrm>
          <a:off x="2151064" y="1346201"/>
          <a:ext cx="8091487" cy="440848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21"/>
          </p:nvPr>
        </p:nvSpPr>
        <p:spPr/>
        <p:txBody>
          <a:bodyPr/>
          <a:lstStyle/>
          <a:p>
            <a:r>
              <a:rPr lang="en-US"/>
              <a:t>Source: 2017 Commonwealth Fund International Health Policy Survey of Older Adults</a:t>
            </a:r>
          </a:p>
          <a:p>
            <a:r>
              <a:rPr lang="en-US"/>
              <a:t>Definition: Had out-of-pocket medical expenses of $2,000 or more in the past year</a:t>
            </a:r>
            <a:endParaRPr lang="en-US" dirty="0"/>
          </a:p>
        </p:txBody>
      </p:sp>
      <p:sp>
        <p:nvSpPr>
          <p:cNvPr id="2" name="Subtitle 1"/>
          <p:cNvSpPr>
            <a:spLocks noGrp="1"/>
          </p:cNvSpPr>
          <p:nvPr>
            <p:ph type="subTitle" idx="1"/>
          </p:nvPr>
        </p:nvSpPr>
        <p:spPr/>
        <p:txBody>
          <a:bodyPr>
            <a:normAutofit fontScale="92500" lnSpcReduction="20000"/>
          </a:bodyPr>
          <a:lstStyle/>
          <a:p>
            <a:r>
              <a:rPr lang="en-US" dirty="0"/>
              <a:t>AFFORDABILITY &amp; COST-RELATED ACCESS BARRIERS</a:t>
            </a:r>
          </a:p>
        </p:txBody>
      </p:sp>
      <p:sp>
        <p:nvSpPr>
          <p:cNvPr id="5" name="Title 4"/>
          <p:cNvSpPr>
            <a:spLocks noGrp="1"/>
          </p:cNvSpPr>
          <p:nvPr>
            <p:ph type="ctrTitle"/>
          </p:nvPr>
        </p:nvSpPr>
        <p:spPr/>
        <p:txBody>
          <a:bodyPr>
            <a:normAutofit/>
          </a:bodyPr>
          <a:lstStyle/>
          <a:p>
            <a:r>
              <a:rPr lang="en-US" sz="2200" dirty="0"/>
              <a:t>Older Adults Facing High Out-of-pocket Costs in the Past Year ($2,000 or More)</a:t>
            </a:r>
            <a:br>
              <a:rPr lang="en-US" sz="2200" dirty="0"/>
            </a:br>
            <a:br>
              <a:rPr lang="en-US" sz="1000" b="0" dirty="0"/>
            </a:br>
            <a:r>
              <a:rPr lang="en-US" sz="1800" b="0" i="1" dirty="0"/>
              <a:t>Percent (%)</a:t>
            </a:r>
          </a:p>
        </p:txBody>
      </p:sp>
      <p:sp>
        <p:nvSpPr>
          <p:cNvPr id="4" name="Rectangle 3">
            <a:extLst>
              <a:ext uri="{FF2B5EF4-FFF2-40B4-BE49-F238E27FC236}">
                <a16:creationId xmlns:a16="http://schemas.microsoft.com/office/drawing/2014/main" id="{591DFFDB-F3D6-4A4D-BAE2-6088028489BE}"/>
              </a:ext>
            </a:extLst>
          </p:cNvPr>
          <p:cNvSpPr/>
          <p:nvPr/>
        </p:nvSpPr>
        <p:spPr>
          <a:xfrm>
            <a:off x="1847528" y="2204864"/>
            <a:ext cx="1152128" cy="36724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44737538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1578</Words>
  <Application>Microsoft Office PowerPoint</Application>
  <PresentationFormat>Widescreen</PresentationFormat>
  <Paragraphs>156</Paragraphs>
  <Slides>31</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ＭＳ Ｐゴシック</vt:lpstr>
      <vt:lpstr>Arial</vt:lpstr>
      <vt:lpstr>Calibri</vt:lpstr>
      <vt:lpstr>Times New Roman</vt:lpstr>
      <vt:lpstr>Trebuchet MS</vt:lpstr>
      <vt:lpstr>Thème Office</vt:lpstr>
      <vt:lpstr>Renonciation aux soins    25 novembre 2021 6ème journée de l’OVS  </vt:lpstr>
      <vt:lpstr>Vignette clinique</vt:lpstr>
      <vt:lpstr>Dépenses de santé par pays</vt:lpstr>
      <vt:lpstr>Coûts de la santé en Suisse</vt:lpstr>
      <vt:lpstr>Euro Health Consumer Index 2018</vt:lpstr>
      <vt:lpstr>Définitions</vt:lpstr>
      <vt:lpstr>Commonwealth Fund International Health Policy Survey of Older Adults</vt:lpstr>
      <vt:lpstr>Older Adults Who Experienced Cost-related Access Problems to Care in Past Year *  Percent (%) who had to forgo care because of cost</vt:lpstr>
      <vt:lpstr>Older Adults Facing High Out-of-pocket Costs in the Past Year ($2,000 or More)  Percent (%)</vt:lpstr>
      <vt:lpstr>Part des frais payés directement par la population adultes</vt:lpstr>
      <vt:lpstr>Renoncement aux soins dentaires</vt:lpstr>
      <vt:lpstr>Renoncement aux soins dentaires</vt:lpstr>
      <vt:lpstr>Données en Valais</vt:lpstr>
      <vt:lpstr>Données en Valais</vt:lpstr>
      <vt:lpstr>Données en Valais</vt:lpstr>
      <vt:lpstr>Données en Valais</vt:lpstr>
      <vt:lpstr>Données en Valais</vt:lpstr>
      <vt:lpstr>Vignette clinique (suite et fin)</vt:lpstr>
      <vt:lpstr>Facteurs de renoncement aux soins (1)</vt:lpstr>
      <vt:lpstr>Facteurs de renoncement aux soins (2)</vt:lpstr>
      <vt:lpstr>Renoncement aux soins</vt:lpstr>
      <vt:lpstr>Vignette clinique</vt:lpstr>
      <vt:lpstr>Coûts maximaux à charge d’un assuré</vt:lpstr>
      <vt:lpstr>Médecine ALTERNATIVE et cancer</vt:lpstr>
      <vt:lpstr>PowerPoint Presentation</vt:lpstr>
      <vt:lpstr>Gradient social</vt:lpstr>
      <vt:lpstr>Comment évaluer la précarité</vt:lpstr>
      <vt:lpstr>Pistes pour faciliter accès aux soins</vt:lpstr>
      <vt:lpstr>PowerPoint Presentation</vt:lpstr>
      <vt:lpstr>Conclusion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Pierre-Yves</dc:creator>
  <cp:lastModifiedBy>CHIOLERO Arnaud</cp:lastModifiedBy>
  <cp:revision>549</cp:revision>
  <dcterms:created xsi:type="dcterms:W3CDTF">2010-03-12T19:00:08Z</dcterms:created>
  <dcterms:modified xsi:type="dcterms:W3CDTF">2021-11-23T13:22:18Z</dcterms:modified>
</cp:coreProperties>
</file>