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609" r:id="rId5"/>
    <p:sldId id="657" r:id="rId6"/>
    <p:sldId id="632" r:id="rId7"/>
    <p:sldId id="276" r:id="rId8"/>
    <p:sldId id="283" r:id="rId9"/>
    <p:sldId id="696" r:id="rId10"/>
    <p:sldId id="285" r:id="rId11"/>
    <p:sldId id="697" r:id="rId12"/>
    <p:sldId id="698" r:id="rId13"/>
    <p:sldId id="623" r:id="rId14"/>
    <p:sldId id="288" r:id="rId15"/>
    <p:sldId id="595" r:id="rId16"/>
    <p:sldId id="622" r:id="rId17"/>
    <p:sldId id="639" r:id="rId18"/>
    <p:sldId id="694" r:id="rId19"/>
    <p:sldId id="644" r:id="rId20"/>
    <p:sldId id="658" r:id="rId21"/>
    <p:sldId id="686" r:id="rId22"/>
    <p:sldId id="670" r:id="rId23"/>
    <p:sldId id="671" r:id="rId24"/>
    <p:sldId id="649" r:id="rId25"/>
    <p:sldId id="650" r:id="rId26"/>
    <p:sldId id="661" r:id="rId27"/>
    <p:sldId id="628" r:id="rId28"/>
    <p:sldId id="627" r:id="rId29"/>
    <p:sldId id="699" r:id="rId30"/>
    <p:sldId id="298" r:id="rId31"/>
    <p:sldId id="700" r:id="rId32"/>
    <p:sldId id="693" r:id="rId33"/>
    <p:sldId id="682" r:id="rId34"/>
    <p:sldId id="633" r:id="rId35"/>
  </p:sldIdLst>
  <p:sldSz cx="12192000" cy="6858000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ine Flahault" initials="AF" lastIdx="1" clrIdx="0">
    <p:extLst>
      <p:ext uri="{19B8F6BF-5375-455C-9EA6-DF929625EA0E}">
        <p15:presenceInfo xmlns:p15="http://schemas.microsoft.com/office/powerpoint/2012/main" userId="S-1-5-21-2549886845-264585227-397852783-604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45" autoAdjust="0"/>
    <p:restoredTop sz="94660"/>
  </p:normalViewPr>
  <p:slideViewPr>
    <p:cSldViewPr snapToGrid="0">
      <p:cViewPr>
        <p:scale>
          <a:sx n="50" d="100"/>
          <a:sy n="50" d="100"/>
        </p:scale>
        <p:origin x="248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31:49.88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2025 154,'-96'-20,"11"5,-314-82,355 89,1 2,-1 2,0 1,0 3,0 1,0 3,-36 7,-78 29,95-21,27-8,1 2,0 2,1 1,1 2,0 1,-24 20,-68 53,79-53,2 2,2 2,2 2,-30 45,33-37,3 2,2 1,-18 48,16-7,28-72,1 1,1 0,2 0,0 3,3 100,2-114,0-1,1 0,1 0,0-1,1 0,0 1,1-1,2 6,2 1,1-1,1 0,0 0,1-2,2 1,22 28,-8-6,3-1,1-2,2-1,1-2,1-2,6 1,41 29,-17-12,1-4,30 13,154 83,-189-106,2-3,21 5,-50-22,2-2,0-1,1-2,0-1,0-3,1-1,35 0,33-1,185 47,-266-49,1-2,-1-1,0-2,22-3,125-7,-67 7,-70 3,-22 2,0 0,0-2,0 0,0-1,0 0,-1-2,14-4,153-83,114 4,-277 82,-1-1,0 0,0-2,-1 0,0 0,-1-2,0 0,0-1,-1 0,1-3,22-20,42-48,25-80,-94 149,-1-1,0 0,-1-1,0 0,-2-1,0 0,-1 0,0 0,-1-1,-1 0,0-8,-6-156,1 171,0 0,0 0,-1 0,-1 0,0 0,0 1,-1-1,0 1,-1 0,0 0,-5-7,-81-148,-9 24,17 27,-2 15,-69-82,132 158,0 1,-1 1,-2 1,0 0,-21-10,-55-32,-44 17,55 16,65 23,1 1,-1 1,-1 1,1 2,0 0,0 2,-5 1,-35 0,-353-4,394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32:27.39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1676 110,'-68'-18,"22"9,-1 1,-40 0,45 4,-181-23,-159-4,347 29,-8 0,0 1,1 3,-28 4,62-5,1 0,-1 1,1 0,0 0,-1 1,1 0,1 1,-1-1,0 1,-15 10,2 1,0 1,0 0,2 2,0 0,-5 7,-146 211,150-205,1 1,1 1,2 0,-4 13,12-27,-6 16,1 1,1 1,2 0,-1 16,1 44,3 86,6 99,2-267,0 0,1 0,1 0,1-1,-1 1,2-1,0 0,1 0,1-1,-1 0,2 0,8 9,2 0,1 0,1-2,0 0,2-1,0-1,1-1,1-2,0 0,1-2,4 1,34 21,36 15,143 37,-230-82,8 5,0-1,0-2,1 0,-1-1,2-2,-1 0,0-1,21 0,124-15,-29-2,11-12,-62 7,-2-4,58-24,-102 34,1 1,0 3,1 1,5 2,-34 5,0-1,0-1,0 0,0-1,0 0,-1-1,0 0,0-1,11-8,69-51,25-2,-95 52,0-1,-1-1,-1-1,9-10,-3 0,0-2,-2-1,-1-1,6-13,-18 23,-1 0,0 0,-2-1,0-1,-2 1,0-1,-2-1,-1 1,-1-1,0-12,-5-185,0 196,-1 0,-2 1,-1 0,-1 0,-1 0,-1 1,-1-2,-10-27,-26-54,4 40,-4 1,-18-18,41 58,-1 1,-1 1,-11-7,28 24,-15-14,15 13,0 0,0 1,-1 0,0 0,0 1,-1 1,-3-3,-76-26,56 30,0 1,0 2,-27 3,14-1,11 0,9 0,1-1,-1-1,-21-4,-29-5,53 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33:23.93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503 109,'-11'0,"0"1,0 0,-1 1,2 0,-1 0,0 2,0-1,-7 5,-117 59,10 4,123-70,-6 4,-1-1,2 1,-1 1,0-1,1 1,0 1,1-1,-1 1,1 0,0 1,1-1,0 1,0 1,-2 5,-3 25,2 1,1 1,2-1,2 1,2 23,2 413,2-373,15 102,-16-193,1 0,0 0,1 0,0-1,1 0,1 0,0 0,6 10,12 18,2 6,2-2,25 29,-28-44,1-1,1-1,18 12,121 94,-105-90,1-2,2-2,41 16,-16-18,88 23,-143-50,-1-2,1-1,1-2,21 1,32 5,-66-7,0-1,0-1,1-1,5-1,-16 1,0-2,0 0,0 0,0-1,0-1,0 1,-1-2,1 0,-1 0,0-1,0-1,5-3,180-171,-82 82,-4 15,-87 63,-2-1,0-1,-1-1,-1 0,-1-2,7-12,-21 31,8-14,-1 0,-1 0,-1-1,0 0,-2-1,0 1,-2-2,0 1,-2 0,0-1,-2 0,0-3,12-175,-3 114,-4 0,-4-59,-2 130,0-4,0 0,-1 1,-2-1,0 1,-2-7,-59-125,49 119,-1 1,-1 1,-18-24,-46-63,9 40,35 44,-1 2,-2 1,0 3,-2 1,-23-9,-68-12,-13 17,72 21,1 3,-45 4,26 0,-29-9,16-16,90 24,-1 1,-1 0,1 2,0-1,0 2,0 0,0 1,0 1,0 0,-5 3,-20 5,32-9,-1 0,1 1,0 0,0 0,0 1,1 0,-8 5,0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34:48.23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4856 177,'-2'-2,"-1"1,1 0,0-1,-1 1,0 0,1 0,-1 1,0-1,1 0,-1 1,0 0,0-1,0 1,0 1,-5-2,-201-4,134 6,49 0,-1 1,0 1,0 1,-3 2,-1 0,-1-1,1-2,-29 0,-107 22,49-20,-61-7,90-3,-61-14,26 6,-1 5,-71 7,15-17,-12 7,-46 9,183 1,-1-3,1-2,0-2,-25-9,-95-23,62 29,-1 4,-100 9,154-1,-25-14,19 0,-266 4,111-7,143 13,-71 7,68-1,54-2,1 0,0 2,0 1,0 1,1 2,-11 3,27-6,-7 1,1 2,-1 0,1 0,1 1,-1 1,1 1,1 0,-1 3,3-1,1 1,0 0,1 1,1 0,0 0,1 1,0 1,2-1,-1 1,2 0,-1 7,3-14,0 1,1-1,0 1,0 0,1-1,1 1,-1 0,2 0,-1 0,1-1,1 1,0 0,0-1,1 1,0-1,1 0,0 0,0 0,1-1,5 9,137 163,-131-163,-1-1,2-1,0 0,1-1,7 3,-6-3,46 33,2-2,12 2,31 11,-29-17,-50-27,0-2,1-1,0-1,1-2,0-1,17 0,181 11,-140-8,-1-4,66-6,-129 0,11 2,0 2,-1 1,7 4,-14-4,176 30,-147-32,-28-2,-1 1,0 1,14 4,2 4,9 2,0-2,19-1,-53-8,-1 2,1 0,-1 1,10 4,145 40,-86-21,1-4,12-1,-41-11,36 5,72 25,17 6,146-9,-85-11,53-25,-182-4,-67 1,82 0,31-9,-155 8,0-1,0 1,0-2,0 1,-1-1,1 0,-1-1,0 0,4-3,-1 1,0 0,0 1,0 0,1 1,-1 1,1-1,4 1,19-6,0-1,0-1,-2-2,1-1,-2-2,18-12,-37 21,-1 0,1-1,-1-1,-1 0,1-1,-2 0,1 0,-1-2,66-72,-10 22,7-9,26-33,-96 98,0 1,0 0,0-1,-1 0,0 1,0-1,0 0,-1 0,0 0,0-1,0 1,-1 0,0 0,0 0,0 0,-1-1,0 1,-1 0,1 0,-1 0,0 1,0-1,-1 0,0 1,-2-5,-3-5,0 1,-1-1,0 1,-1 1,0 0,-2 1,-2-3,-110-103,30 42,-12-15,88 77,3 2,1 0,-2 2,0 0,0 0,0 2,-5-2,-18-5,0-1,1-2,-3-3,-41-48,-53-30,126 92,4 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35:35.11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503 109,'-11'0,"0"1,0 0,-1 1,2 0,-1 0,0 2,0-1,-7 5,-117 59,10 4,123-70,-6 4,-1-1,2 1,-1 1,0-1,1 1,0 1,1-1,-1 1,1 0,0 1,1-1,0 1,0 1,-2 5,-3 25,2 1,1 1,2-1,2 1,2 23,2 413,2-373,15 102,-16-193,1 0,0 0,1 0,0-1,1 0,1 0,0 0,6 10,12 18,2 6,2-2,25 29,-28-44,1-1,1-1,18 12,121 94,-105-90,1-2,2-2,41 16,-16-18,88 23,-143-50,-1-2,1-1,1-2,21 1,32 5,-66-7,0-1,0-1,1-1,5-1,-16 1,0-2,0 0,0 0,0-1,0-1,0 1,-1-2,1 0,-1 0,0-1,0-1,5-3,180-171,-82 82,-4 15,-87 63,-2-1,0-1,-1-1,-1 0,-1-2,7-12,-21 31,8-14,-1 0,-1 0,-1-1,0 0,-2-1,0 1,-2-2,0 1,-2 0,0-1,-2 0,0-3,12-175,-3 114,-4 0,-4-59,-2 130,0-4,0 0,-1 1,-2-1,0 1,-2-7,-59-125,49 119,-1 1,-1 1,-18-24,-46-63,9 40,35 44,-1 2,-2 1,0 3,-2 1,-23-9,-68-12,-13 17,72 21,1 3,-45 4,26 0,-29-9,16-16,90 24,-1 1,-1 0,1 2,0-1,0 2,0 0,0 1,0 1,0 0,-5 3,-20 5,32-9,-1 0,1 1,0 0,0 0,0 1,1 0,-8 5,0 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5T06:46:36.98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1676 110,'-68'-18,"22"9,-1 1,-40 0,45 4,-181-23,-159-4,347 29,-8 0,0 1,1 3,-28 4,62-5,1 0,-1 1,1 0,0 0,-1 1,1 0,1 1,-1-1,0 1,-15 10,2 1,0 1,0 0,2 2,0 0,-5 7,-146 211,150-205,1 1,1 1,2 0,-4 13,12-27,-6 16,1 1,1 1,2 0,-1 16,1 44,3 86,6 99,2-267,0 0,1 0,1 0,1-1,-1 1,2-1,0 0,1 0,1-1,-1 0,2 0,8 9,2 0,1 0,1-2,0 0,2-1,0-1,1-1,1-2,0 0,1-2,4 1,34 21,36 15,143 37,-230-82,8 5,0-1,0-2,1 0,-1-1,2-2,-1 0,0-1,21 0,124-15,-29-2,11-12,-62 7,-2-4,58-24,-102 34,1 1,0 3,1 1,5 2,-34 5,0-1,0-1,0 0,0-1,0 0,-1-1,0 0,0-1,11-8,69-51,25-2,-95 52,0-1,-1-1,-1-1,9-10,-3 0,0-2,-2-1,-1-1,6-13,-18 23,-1 0,0 0,-2-1,0-1,-2 1,0-1,-2-1,-1 1,-1-1,0-12,-5-185,0 196,-1 0,-2 1,-1 0,-1 0,-1 0,-1 1,-1-2,-10-27,-26-54,4 40,-4 1,-18-18,41 58,-1 1,-1 1,-11-7,28 24,-15-14,15 13,0 0,0 1,-1 0,0 0,0 1,-1 1,-3-3,-76-26,56 30,0 1,0 2,-27 3,14-1,11 0,9 0,1-1,-1-1,-21-4,-29-5,53 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28546-E1C0-4261-BC33-B1004C62273A}" type="datetimeFigureOut">
              <a:rPr lang="fr-CH" smtClean="0"/>
              <a:t>24.11.2021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6818F-31C9-4DA5-A0D2-D08F864A9E4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10698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516B03-8444-4C78-AC0D-6F6D1D514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DEEB28D-DB19-4E65-805D-F213FFDE3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ECD052-414E-434C-AC92-16723D190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9192A-7295-425B-9CAC-C9EA010869EF}" type="datetimeFigureOut">
              <a:rPr lang="fr-CH" smtClean="0"/>
              <a:t>24.11.2021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236C31-C0C4-46DB-B855-FEC96CC23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8EB03C-FE94-49AD-A9E3-66F0150E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8E8B-D8D4-4927-85F8-23203C4CC14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35248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45D703-0A09-49CC-BC5F-5AE7B5E4F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2B32895-BEFA-4E39-A506-D60E5FDF7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6BB376-87A7-498B-81F7-3CDC87B50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9192A-7295-425B-9CAC-C9EA010869EF}" type="datetimeFigureOut">
              <a:rPr lang="fr-CH" smtClean="0"/>
              <a:t>24.11.2021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3C5B56-C71E-4F85-9CC5-7A1945C5E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69B16D-5BCC-4903-BEE7-8D30449F0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8E8B-D8D4-4927-85F8-23203C4CC14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96396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0393E57-5715-42E9-A13F-CA0B411D3D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924761B-C9E3-497B-83DD-80B2E9D3E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2E4890-105C-4C83-B337-3AA1A78BD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9192A-7295-425B-9CAC-C9EA010869EF}" type="datetimeFigureOut">
              <a:rPr lang="fr-CH" smtClean="0"/>
              <a:t>24.11.2021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C2CE49-081A-44ED-9993-5F48F2135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353BAF-4F1A-47FA-98B1-1F5D9C1D8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8E8B-D8D4-4927-85F8-23203C4CC14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27086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C48CC9-BB38-44DA-9EFC-782BD9F0E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41C399-51AF-4271-8C7E-34D1CFE7B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06B7C0-056E-4925-BC26-D1AE7EAB7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9192A-7295-425B-9CAC-C9EA010869EF}" type="datetimeFigureOut">
              <a:rPr lang="fr-CH" smtClean="0"/>
              <a:t>24.11.2021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D6BA77-CE69-4B8E-AD20-0ADC4BB7A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B75A13-90E2-4929-B763-3F2BAA231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8E8B-D8D4-4927-85F8-23203C4CC14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44117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1AA997-5963-472B-9D88-C6575C57A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C1C5C21-745D-435F-9EA8-811EA669C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7AD252-C0E2-4DFC-86C0-7BA65B2BD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9192A-7295-425B-9CAC-C9EA010869EF}" type="datetimeFigureOut">
              <a:rPr lang="fr-CH" smtClean="0"/>
              <a:t>24.11.2021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C2E6C6-E625-4E7F-BE1B-1724CFB5D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C9AB70-E999-4670-8C26-4E09DB343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8E8B-D8D4-4927-85F8-23203C4CC14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55227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CFED11-1DB9-4E20-93C3-E884A6FE9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EE5F70-6548-4A2D-8653-A183DBAB9B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A9F528B-D62B-414D-9372-2518ED6B9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1F8CC42-3985-47B1-8218-E95720418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9192A-7295-425B-9CAC-C9EA010869EF}" type="datetimeFigureOut">
              <a:rPr lang="fr-CH" smtClean="0"/>
              <a:t>24.11.2021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24CEEF-30F4-4917-9984-F56CB7E95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FD1A9D4-5EE6-4FF0-8E9C-9DF86497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8E8B-D8D4-4927-85F8-23203C4CC14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8944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2DC2-F724-429C-8FE4-64014D424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413110-2412-4C8F-ACD9-DC33A51CD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CC68AAC-0703-4492-9EC5-484D4914F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9F262D0-A52D-4F8B-8E69-FBEBE7817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0365709-9710-4236-8E56-1C83DCE28F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32E044B-385D-40BC-8E6C-76032B016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9192A-7295-425B-9CAC-C9EA010869EF}" type="datetimeFigureOut">
              <a:rPr lang="fr-CH" smtClean="0"/>
              <a:t>24.11.2021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242DB50-44CB-4ADA-9971-8CB3DCE1B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250FE18-37DD-4C42-A661-FB206BB71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8E8B-D8D4-4927-85F8-23203C4CC14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18671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E80D4F-3479-4927-98CF-8E0C3351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B6DCA90-5793-4D23-AFD3-B8F057A4E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9192A-7295-425B-9CAC-C9EA010869EF}" type="datetimeFigureOut">
              <a:rPr lang="fr-CH" smtClean="0"/>
              <a:t>24.11.2021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03EE4A9-2B9E-40F8-A40B-CE026E633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1E3BBCD-13C6-4553-9022-8A7B99FBF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8E8B-D8D4-4927-85F8-23203C4CC14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6523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3360BC3-D22C-4C8F-AE90-C7C8FE41F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9192A-7295-425B-9CAC-C9EA010869EF}" type="datetimeFigureOut">
              <a:rPr lang="fr-CH" smtClean="0"/>
              <a:t>24.11.2021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69806A2-F93C-483C-ACF9-BC83951A2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008248-F183-4DED-996A-AAABA3839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8E8B-D8D4-4927-85F8-23203C4CC14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31025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E263F9-2737-4732-903D-94F9592BF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106ADD-B93F-442B-83C9-FA1C6B079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F4FAC94-634B-424C-B5C5-7791E734D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1A39AD-8977-4760-849D-B9FE6A35E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9192A-7295-425B-9CAC-C9EA010869EF}" type="datetimeFigureOut">
              <a:rPr lang="fr-CH" smtClean="0"/>
              <a:t>24.11.2021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B9A3BDE-C2B9-409D-A264-33D0FAC06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114A35-3341-4EC9-9B2F-3EB86758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8E8B-D8D4-4927-85F8-23203C4CC14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67071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D3B005-C3DA-4708-BDE7-BD34466F5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02CD969-8730-4964-BFA1-B2E8626870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C90C952-5F67-4197-B8A0-BEBAEAD98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BD052C3-63A5-4C20-B37C-0E2D4B72A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9192A-7295-425B-9CAC-C9EA010869EF}" type="datetimeFigureOut">
              <a:rPr lang="fr-CH" smtClean="0"/>
              <a:t>24.11.2021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3D182A8-F0C3-4F0E-A95B-AE26795A0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C4094A2-BDF3-4809-8EDD-907214979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8E8B-D8D4-4927-85F8-23203C4CC14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8934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70E4D04-6969-4E04-9082-1EB24F96C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C91041-D2D9-4121-8B9E-96C75CE60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A2C447-8F88-40E0-AC25-89FA19B2A8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9192A-7295-425B-9CAC-C9EA010869EF}" type="datetimeFigureOut">
              <a:rPr lang="fr-CH" smtClean="0"/>
              <a:t>24.11.2021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B200BE-3781-42F4-9825-F45A07375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8B3FBE-B65A-4DF7-BF6E-FA213538D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68E8B-D8D4-4927-85F8-23203C4CC14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93638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customXml" Target="../ink/ink4.xml"/><Relationship Id="rId3" Type="http://schemas.openxmlformats.org/officeDocument/2006/relationships/image" Target="../media/image3.png"/><Relationship Id="rId7" Type="http://schemas.openxmlformats.org/officeDocument/2006/relationships/customXml" Target="../ink/ink1.xml"/><Relationship Id="rId12" Type="http://schemas.openxmlformats.org/officeDocument/2006/relationships/image" Target="../media/image41.png"/><Relationship Id="rId17" Type="http://schemas.openxmlformats.org/officeDocument/2006/relationships/image" Target="../media/image80.png"/><Relationship Id="rId2" Type="http://schemas.openxmlformats.org/officeDocument/2006/relationships/image" Target="../media/image2.png"/><Relationship Id="rId16" Type="http://schemas.openxmlformats.org/officeDocument/2006/relationships/customXml" Target="../ink/ink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customXml" Target="../ink/ink3.xml"/><Relationship Id="rId5" Type="http://schemas.openxmlformats.org/officeDocument/2006/relationships/image" Target="../media/image9.png"/><Relationship Id="rId15" Type="http://schemas.openxmlformats.org/officeDocument/2006/relationships/customXml" Target="../ink/ink5.xml"/><Relationship Id="rId10" Type="http://schemas.openxmlformats.org/officeDocument/2006/relationships/image" Target="../media/image40.png"/><Relationship Id="rId4" Type="http://schemas.openxmlformats.org/officeDocument/2006/relationships/image" Target="../media/image1.png"/><Relationship Id="rId9" Type="http://schemas.openxmlformats.org/officeDocument/2006/relationships/customXml" Target="../ink/ink2.xml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FB9547-9CCF-408D-98D3-4515A3C36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759" y="1387060"/>
            <a:ext cx="10672482" cy="1550207"/>
          </a:xfrm>
        </p:spPr>
        <p:txBody>
          <a:bodyPr>
            <a:normAutofit fontScale="90000"/>
          </a:bodyPr>
          <a:lstStyle/>
          <a:p>
            <a:r>
              <a:rPr lang="en-GB" sz="5400" b="1" dirty="0" err="1">
                <a:solidFill>
                  <a:srgbClr val="0070C0"/>
                </a:solidFill>
                <a:latin typeface="+mn-lt"/>
              </a:rPr>
              <a:t>Inégalité</a:t>
            </a:r>
            <a:r>
              <a:rPr lang="en-GB" sz="5400" b="1" dirty="0">
                <a:solidFill>
                  <a:srgbClr val="0070C0"/>
                </a:solidFill>
                <a:latin typeface="+mn-lt"/>
              </a:rPr>
              <a:t> des </a:t>
            </a:r>
            <a:r>
              <a:rPr lang="en-GB" sz="5400" b="1" dirty="0" err="1">
                <a:solidFill>
                  <a:srgbClr val="0070C0"/>
                </a:solidFill>
                <a:latin typeface="+mn-lt"/>
              </a:rPr>
              <a:t>systèmes</a:t>
            </a:r>
            <a:r>
              <a:rPr lang="en-GB" sz="5400" b="1" dirty="0">
                <a:solidFill>
                  <a:srgbClr val="0070C0"/>
                </a:solidFill>
                <a:latin typeface="+mn-lt"/>
              </a:rPr>
              <a:t> de santé dans la </a:t>
            </a:r>
            <a:r>
              <a:rPr lang="en-GB" sz="5400" b="1" dirty="0" err="1">
                <a:solidFill>
                  <a:srgbClr val="0070C0"/>
                </a:solidFill>
                <a:latin typeface="+mn-lt"/>
              </a:rPr>
              <a:t>réponse</a:t>
            </a:r>
            <a:r>
              <a:rPr lang="en-GB" sz="5400" b="1" dirty="0">
                <a:solidFill>
                  <a:srgbClr val="0070C0"/>
                </a:solidFill>
                <a:latin typeface="+mn-lt"/>
              </a:rPr>
              <a:t> à </a:t>
            </a:r>
            <a:r>
              <a:rPr lang="en-GB" sz="5400" b="1" dirty="0" err="1">
                <a:solidFill>
                  <a:srgbClr val="0070C0"/>
                </a:solidFill>
                <a:latin typeface="+mn-lt"/>
              </a:rPr>
              <a:t>l’épidémie</a:t>
            </a:r>
            <a:r>
              <a:rPr lang="en-GB" sz="5400" b="1" dirty="0">
                <a:solidFill>
                  <a:srgbClr val="0070C0"/>
                </a:solidFill>
                <a:latin typeface="+mn-lt"/>
              </a:rPr>
              <a:t> de COVID-19</a:t>
            </a:r>
            <a:endParaRPr lang="fr-CH" sz="4000" dirty="0">
              <a:latin typeface="+mn-lt"/>
            </a:endParaRPr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id="{FBAA47FB-E0A0-4633-819F-5D933C96F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14" y="58323"/>
            <a:ext cx="2815030" cy="143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0486CEDB-8556-468C-951C-B3013CE6C9AB}"/>
              </a:ext>
            </a:extLst>
          </p:cNvPr>
          <p:cNvGrpSpPr>
            <a:grpSpLocks/>
          </p:cNvGrpSpPr>
          <p:nvPr/>
        </p:nvGrpSpPr>
        <p:grpSpPr bwMode="auto">
          <a:xfrm>
            <a:off x="9389581" y="188194"/>
            <a:ext cx="2557089" cy="973854"/>
            <a:chOff x="7092950" y="53975"/>
            <a:chExt cx="1906588" cy="692572"/>
          </a:xfrm>
        </p:grpSpPr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5B0E1250-2D9F-4ACC-A30F-97BC18DAE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9F9DB16-AC23-4E15-9A78-6B1C1239A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Sous-titre 2">
            <a:extLst>
              <a:ext uri="{FF2B5EF4-FFF2-40B4-BE49-F238E27FC236}">
                <a16:creationId xmlns:a16="http://schemas.microsoft.com/office/drawing/2014/main" id="{91B0E101-104E-4E9A-B4A4-F4869B52D9DD}"/>
              </a:ext>
            </a:extLst>
          </p:cNvPr>
          <p:cNvSpPr txBox="1">
            <a:spLocks/>
          </p:cNvSpPr>
          <p:nvPr/>
        </p:nvSpPr>
        <p:spPr>
          <a:xfrm>
            <a:off x="1483184" y="3083339"/>
            <a:ext cx="9391003" cy="6979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Antoine Flahault</a:t>
            </a:r>
          </a:p>
          <a:p>
            <a:r>
              <a:rPr lang="fr-CH" dirty="0"/>
              <a:t>25 novembre 2021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537D97B-1709-4FB5-9A13-ABBA8D42F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44183"/>
            <a:ext cx="12192000" cy="301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12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60CC078-D348-4807-82A4-5E32E562F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2" y="-18053"/>
            <a:ext cx="12171268" cy="68760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CC8A40A-9D70-4979-B98C-0F13F45AB065}"/>
              </a:ext>
            </a:extLst>
          </p:cNvPr>
          <p:cNvGrpSpPr>
            <a:grpSpLocks/>
          </p:cNvGrpSpPr>
          <p:nvPr/>
        </p:nvGrpSpPr>
        <p:grpSpPr bwMode="auto">
          <a:xfrm>
            <a:off x="10190163" y="74613"/>
            <a:ext cx="1906587" cy="692150"/>
            <a:chOff x="7092950" y="53975"/>
            <a:chExt cx="1906588" cy="692572"/>
          </a:xfrm>
        </p:grpSpPr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52BB9D5A-B051-4FC8-A9DB-0B0C91425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5011892-7C0D-4FB4-8F7C-E8C245066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5">
            <a:extLst>
              <a:ext uri="{FF2B5EF4-FFF2-40B4-BE49-F238E27FC236}">
                <a16:creationId xmlns:a16="http://schemas.microsoft.com/office/drawing/2014/main" id="{1D2058E9-A8D5-40AD-8B5B-383B91198E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924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083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BCC8A40A-9D70-4979-B98C-0F13F45AB065}"/>
              </a:ext>
            </a:extLst>
          </p:cNvPr>
          <p:cNvGrpSpPr>
            <a:grpSpLocks/>
          </p:cNvGrpSpPr>
          <p:nvPr/>
        </p:nvGrpSpPr>
        <p:grpSpPr bwMode="auto">
          <a:xfrm>
            <a:off x="10190163" y="74613"/>
            <a:ext cx="1906587" cy="692150"/>
            <a:chOff x="7092950" y="53975"/>
            <a:chExt cx="1906588" cy="692572"/>
          </a:xfrm>
        </p:grpSpPr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52BB9D5A-B051-4FC8-A9DB-0B0C91425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5011892-7C0D-4FB4-8F7C-E8C245066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5">
            <a:extLst>
              <a:ext uri="{FF2B5EF4-FFF2-40B4-BE49-F238E27FC236}">
                <a16:creationId xmlns:a16="http://schemas.microsoft.com/office/drawing/2014/main" id="{1D2058E9-A8D5-40AD-8B5B-383B91198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924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F6BFBE2-2A7F-41B1-9F38-E7E10889C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462" y="74613"/>
            <a:ext cx="8491951" cy="1050925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b="1" dirty="0">
                <a:solidFill>
                  <a:srgbClr val="0070C0"/>
                </a:solidFill>
                <a:latin typeface="+mn-lt"/>
              </a:rPr>
              <a:t>Les options pour la riposte ?</a:t>
            </a:r>
            <a:endParaRPr lang="en-GB" i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4ABE655-E382-4519-AF8F-0893D1AE2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414" y="1649805"/>
            <a:ext cx="5057171" cy="2144588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09D4613-AEF7-49EB-BB38-220D43E1D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52" y="4318660"/>
            <a:ext cx="11730725" cy="881576"/>
          </a:xfrm>
        </p:spPr>
        <p:txBody>
          <a:bodyPr/>
          <a:lstStyle/>
          <a:p>
            <a:pPr marL="0" indent="0" algn="ctr">
              <a:buNone/>
            </a:pPr>
            <a:r>
              <a:rPr lang="fr-CH" b="1" dirty="0"/>
              <a:t>L’objectif est de réduire le taux de reproduction effectif (Re) au-dessous de 1</a:t>
            </a:r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41106EB9-564F-408A-A413-4DA7494FB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968E8B-D8D4-4927-85F8-23203C4CC14A}" type="slidenum">
              <a:rPr lang="fr-CH" smtClean="0"/>
              <a:t>11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708275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BCC8A40A-9D70-4979-B98C-0F13F45AB065}"/>
              </a:ext>
            </a:extLst>
          </p:cNvPr>
          <p:cNvGrpSpPr>
            <a:grpSpLocks/>
          </p:cNvGrpSpPr>
          <p:nvPr/>
        </p:nvGrpSpPr>
        <p:grpSpPr bwMode="auto">
          <a:xfrm>
            <a:off x="10190163" y="74613"/>
            <a:ext cx="1906587" cy="692150"/>
            <a:chOff x="7092950" y="53975"/>
            <a:chExt cx="1906588" cy="692572"/>
          </a:xfrm>
        </p:grpSpPr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52BB9D5A-B051-4FC8-A9DB-0B0C91425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5011892-7C0D-4FB4-8F7C-E8C245066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5">
            <a:extLst>
              <a:ext uri="{FF2B5EF4-FFF2-40B4-BE49-F238E27FC236}">
                <a16:creationId xmlns:a16="http://schemas.microsoft.com/office/drawing/2014/main" id="{1D2058E9-A8D5-40AD-8B5B-383B91198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924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F6BFBE2-2A7F-41B1-9F38-E7E10889C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022" y="74613"/>
            <a:ext cx="7821391" cy="1050925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b="1" dirty="0">
                <a:solidFill>
                  <a:srgbClr val="0070C0"/>
                </a:solidFill>
                <a:latin typeface="+mn-lt"/>
              </a:rPr>
              <a:t>Quatre </a:t>
            </a:r>
            <a:r>
              <a:rPr lang="en-GB" b="1" dirty="0" err="1">
                <a:solidFill>
                  <a:srgbClr val="0070C0"/>
                </a:solidFill>
                <a:latin typeface="+mn-lt"/>
              </a:rPr>
              <a:t>freins</a:t>
            </a:r>
            <a:r>
              <a:rPr lang="en-GB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b="1" dirty="0" err="1">
                <a:solidFill>
                  <a:srgbClr val="0070C0"/>
                </a:solidFill>
                <a:latin typeface="+mn-lt"/>
              </a:rPr>
              <a:t>disponibles</a:t>
            </a:r>
            <a:endParaRPr lang="en-GB" i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7" name="Espace réservé du contenu 16">
            <a:extLst>
              <a:ext uri="{FF2B5EF4-FFF2-40B4-BE49-F238E27FC236}">
                <a16:creationId xmlns:a16="http://schemas.microsoft.com/office/drawing/2014/main" id="{8B8B19CF-D1D2-4343-B2CF-804B5EEA7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190525" y="1233090"/>
            <a:ext cx="4290434" cy="347750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B34B1587-ACE7-43C7-8DCB-101175B401D2}"/>
              </a:ext>
            </a:extLst>
          </p:cNvPr>
          <p:cNvSpPr txBox="1"/>
          <p:nvPr/>
        </p:nvSpPr>
        <p:spPr>
          <a:xfrm>
            <a:off x="0" y="2333555"/>
            <a:ext cx="3355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/>
              <a:t>1. Gestes barrières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5ED86DC-C715-4C16-9146-CC01389250F7}"/>
              </a:ext>
            </a:extLst>
          </p:cNvPr>
          <p:cNvSpPr txBox="1"/>
          <p:nvPr/>
        </p:nvSpPr>
        <p:spPr>
          <a:xfrm>
            <a:off x="913872" y="4710599"/>
            <a:ext cx="483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/>
              <a:t>2. Mesures de confinement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2C95F6C-DF93-48B9-B0C6-93ECC325267A}"/>
              </a:ext>
            </a:extLst>
          </p:cNvPr>
          <p:cNvSpPr txBox="1"/>
          <p:nvPr/>
        </p:nvSpPr>
        <p:spPr>
          <a:xfrm>
            <a:off x="5761817" y="4935617"/>
            <a:ext cx="5438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/>
              <a:t>3. Frein estival/Environnement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897BCD8-3DE2-4EAE-BA1D-163E85DB652B}"/>
              </a:ext>
            </a:extLst>
          </p:cNvPr>
          <p:cNvSpPr txBox="1"/>
          <p:nvPr/>
        </p:nvSpPr>
        <p:spPr>
          <a:xfrm>
            <a:off x="8674489" y="2379459"/>
            <a:ext cx="35872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/>
              <a:t>4. Immunité-</a:t>
            </a:r>
          </a:p>
          <a:p>
            <a:r>
              <a:rPr lang="fr-CH" sz="3200" b="1" dirty="0"/>
              <a:t>Vaccins-Traitements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8C898E7-D459-47D5-860C-76BB5BA1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8E8B-D8D4-4927-85F8-23203C4CC14A}" type="slidenum">
              <a:rPr lang="fr-CH" smtClean="0"/>
              <a:t>12</a:t>
            </a:fld>
            <a:endParaRPr lang="fr-CH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A1EC1B8-E31A-4C11-9A53-577DBEF29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46" y="2889054"/>
            <a:ext cx="2864840" cy="12148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3DBFE911-5C3E-469A-8A9B-0B0F472E13FE}"/>
                  </a:ext>
                </a:extLst>
              </p14:cNvPr>
              <p14:cNvContentPartPr/>
              <p14:nvPr/>
            </p14:nvContentPartPr>
            <p14:xfrm>
              <a:off x="229176" y="3492164"/>
              <a:ext cx="1283040" cy="8391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3DBFE911-5C3E-469A-8A9B-0B0F472E13F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0536" y="3483524"/>
                <a:ext cx="1300680" cy="8568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Image 15">
            <a:extLst>
              <a:ext uri="{FF2B5EF4-FFF2-40B4-BE49-F238E27FC236}">
                <a16:creationId xmlns:a16="http://schemas.microsoft.com/office/drawing/2014/main" id="{575A4EF1-6D1A-4CA6-BFD1-CD3C6ECB24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2216" y="5324023"/>
            <a:ext cx="2864840" cy="12148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546C8CAF-3ED5-4FFF-8A81-FA438975546B}"/>
                  </a:ext>
                </a:extLst>
              </p14:cNvPr>
              <p14:cNvContentPartPr/>
              <p14:nvPr/>
            </p14:nvContentPartPr>
            <p14:xfrm>
              <a:off x="2457576" y="5966804"/>
              <a:ext cx="954000" cy="70668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546C8CAF-3ED5-4FFF-8A81-FA438975546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48936" y="5957804"/>
                <a:ext cx="971640" cy="72432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Image 21">
            <a:extLst>
              <a:ext uri="{FF2B5EF4-FFF2-40B4-BE49-F238E27FC236}">
                <a16:creationId xmlns:a16="http://schemas.microsoft.com/office/drawing/2014/main" id="{470FF234-735C-405D-892F-342AABE0E5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5701" y="3492164"/>
            <a:ext cx="2864840" cy="12148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id="{4513D59F-B6BA-4AA6-9271-C32D7745D830}"/>
                  </a:ext>
                </a:extLst>
              </p14:cNvPr>
              <p14:cNvContentPartPr/>
              <p14:nvPr/>
            </p14:nvContentPartPr>
            <p14:xfrm>
              <a:off x="11140584" y="4099608"/>
              <a:ext cx="822240" cy="842760"/>
            </p14:xfrm>
          </p:contentPart>
        </mc:Choice>
        <mc:Fallback xmlns=""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4513D59F-B6BA-4AA6-9271-C32D7745D83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131584" y="4090608"/>
                <a:ext cx="839880" cy="860400"/>
              </a:xfrm>
              <a:prstGeom prst="rect">
                <a:avLst/>
              </a:prstGeom>
            </p:spPr>
          </p:pic>
        </mc:Fallback>
      </mc:AlternateContent>
      <p:pic>
        <p:nvPicPr>
          <p:cNvPr id="23" name="Image 22">
            <a:extLst>
              <a:ext uri="{FF2B5EF4-FFF2-40B4-BE49-F238E27FC236}">
                <a16:creationId xmlns:a16="http://schemas.microsoft.com/office/drawing/2014/main" id="{446388F0-8B00-4A8F-B1F3-CD095658D9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900" y="5458595"/>
            <a:ext cx="2864840" cy="12148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3533B3CC-7BE2-4515-92AE-E24C150CC216}"/>
                  </a:ext>
                </a:extLst>
              </p14:cNvPr>
              <p14:cNvContentPartPr/>
              <p14:nvPr/>
            </p14:nvContentPartPr>
            <p14:xfrm>
              <a:off x="6852956" y="6209907"/>
              <a:ext cx="2044440" cy="57348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3533B3CC-7BE2-4515-92AE-E24C150CC21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843956" y="6200907"/>
                <a:ext cx="2062080" cy="59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D69164D5-0568-4BD8-94B2-2D61E2B4D815}"/>
                  </a:ext>
                </a:extLst>
              </p14:cNvPr>
              <p14:cNvContentPartPr/>
              <p14:nvPr/>
            </p14:nvContentPartPr>
            <p14:xfrm>
              <a:off x="9091853" y="4089311"/>
              <a:ext cx="822240" cy="842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D69164D5-0568-4BD8-94B2-2D61E2B4D81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082853" y="4080311"/>
                <a:ext cx="839880" cy="8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5" name="Encre 24">
                <a:extLst>
                  <a:ext uri="{FF2B5EF4-FFF2-40B4-BE49-F238E27FC236}">
                    <a16:creationId xmlns:a16="http://schemas.microsoft.com/office/drawing/2014/main" id="{678DBA94-7FD4-4403-B2BA-9CF0284AB65C}"/>
                  </a:ext>
                </a:extLst>
              </p14:cNvPr>
              <p14:cNvContentPartPr/>
              <p14:nvPr/>
            </p14:nvContentPartPr>
            <p14:xfrm>
              <a:off x="10050338" y="4167648"/>
              <a:ext cx="954000" cy="706680"/>
            </p14:xfrm>
          </p:contentPart>
        </mc:Choice>
        <mc:Fallback xmlns="">
          <p:pic>
            <p:nvPicPr>
              <p:cNvPr id="25" name="Encre 24">
                <a:extLst>
                  <a:ext uri="{FF2B5EF4-FFF2-40B4-BE49-F238E27FC236}">
                    <a16:creationId xmlns:a16="http://schemas.microsoft.com/office/drawing/2014/main" id="{678DBA94-7FD4-4403-B2BA-9CF0284AB65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041338" y="4158648"/>
                <a:ext cx="971640" cy="72432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ZoneTexte 25">
            <a:extLst>
              <a:ext uri="{FF2B5EF4-FFF2-40B4-BE49-F238E27FC236}">
                <a16:creationId xmlns:a16="http://schemas.microsoft.com/office/drawing/2014/main" id="{D930AFF8-7614-4587-ABE9-04B374AD1624}"/>
              </a:ext>
            </a:extLst>
          </p:cNvPr>
          <p:cNvSpPr txBox="1"/>
          <p:nvPr/>
        </p:nvSpPr>
        <p:spPr>
          <a:xfrm>
            <a:off x="1601367" y="4051161"/>
            <a:ext cx="2424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>
                <a:solidFill>
                  <a:srgbClr val="FF0000"/>
                </a:solidFill>
              </a:rPr>
              <a:t>Masques = - 10% R0?</a:t>
            </a:r>
          </a:p>
          <a:p>
            <a:r>
              <a:rPr lang="fr-CH" sz="2000" b="1" dirty="0">
                <a:solidFill>
                  <a:srgbClr val="FF0000"/>
                </a:solidFill>
              </a:rPr>
              <a:t>Ventilation = - 40%?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1EF1078-4245-4C89-B729-B9527A580C57}"/>
              </a:ext>
            </a:extLst>
          </p:cNvPr>
          <p:cNvSpPr txBox="1"/>
          <p:nvPr/>
        </p:nvSpPr>
        <p:spPr>
          <a:xfrm>
            <a:off x="3567743" y="5554702"/>
            <a:ext cx="2640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 err="1">
                <a:solidFill>
                  <a:srgbClr val="FF0000"/>
                </a:solidFill>
              </a:rPr>
              <a:t>Lockdowns</a:t>
            </a:r>
            <a:r>
              <a:rPr lang="fr-CH" sz="2000" b="1" dirty="0">
                <a:solidFill>
                  <a:srgbClr val="FF0000"/>
                </a:solidFill>
              </a:rPr>
              <a:t> = - 60% R0?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2A2006D-CF44-4C8E-8C40-91DA84320A2F}"/>
              </a:ext>
            </a:extLst>
          </p:cNvPr>
          <p:cNvSpPr txBox="1"/>
          <p:nvPr/>
        </p:nvSpPr>
        <p:spPr>
          <a:xfrm>
            <a:off x="9323160" y="5665929"/>
            <a:ext cx="2773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>
                <a:solidFill>
                  <a:srgbClr val="FF0000"/>
                </a:solidFill>
              </a:rPr>
              <a:t>Frein estival = -40%?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59A82F0-519E-438D-83E3-AB55AE4FCF86}"/>
              </a:ext>
            </a:extLst>
          </p:cNvPr>
          <p:cNvSpPr txBox="1"/>
          <p:nvPr/>
        </p:nvSpPr>
        <p:spPr>
          <a:xfrm>
            <a:off x="9531228" y="2078555"/>
            <a:ext cx="2577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>
                <a:solidFill>
                  <a:srgbClr val="FF0000"/>
                </a:solidFill>
              </a:rPr>
              <a:t>Immunité = - 40%?</a:t>
            </a:r>
          </a:p>
        </p:txBody>
      </p:sp>
    </p:spTree>
    <p:extLst>
      <p:ext uri="{BB962C8B-B14F-4D97-AF65-F5344CB8AC3E}">
        <p14:creationId xmlns:p14="http://schemas.microsoft.com/office/powerpoint/2010/main" val="2900640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BCC8A40A-9D70-4979-B98C-0F13F45AB065}"/>
              </a:ext>
            </a:extLst>
          </p:cNvPr>
          <p:cNvGrpSpPr>
            <a:grpSpLocks/>
          </p:cNvGrpSpPr>
          <p:nvPr/>
        </p:nvGrpSpPr>
        <p:grpSpPr bwMode="auto">
          <a:xfrm>
            <a:off x="10190163" y="74613"/>
            <a:ext cx="1906587" cy="692150"/>
            <a:chOff x="7092950" y="53975"/>
            <a:chExt cx="1906588" cy="692572"/>
          </a:xfrm>
        </p:grpSpPr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52BB9D5A-B051-4FC8-A9DB-0B0C91425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5011892-7C0D-4FB4-8F7C-E8C245066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5">
            <a:extLst>
              <a:ext uri="{FF2B5EF4-FFF2-40B4-BE49-F238E27FC236}">
                <a16:creationId xmlns:a16="http://schemas.microsoft.com/office/drawing/2014/main" id="{1D2058E9-A8D5-40AD-8B5B-383B91198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924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F6BFBE2-2A7F-41B1-9F38-E7E10889C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024" y="226149"/>
            <a:ext cx="8491951" cy="1050925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sz="3200" b="1" dirty="0">
                <a:solidFill>
                  <a:srgbClr val="0070C0"/>
                </a:solidFill>
                <a:latin typeface="+mn-lt"/>
              </a:rPr>
              <a:t>1. </a:t>
            </a:r>
            <a:r>
              <a:rPr lang="en-GB" sz="3200" b="1" i="1" dirty="0">
                <a:solidFill>
                  <a:srgbClr val="0070C0"/>
                </a:solidFill>
                <a:latin typeface="+mn-lt"/>
              </a:rPr>
              <a:t>Mitigation</a:t>
            </a:r>
            <a:r>
              <a:rPr lang="en-GB" sz="3200" b="1" dirty="0">
                <a:solidFill>
                  <a:srgbClr val="0070C0"/>
                </a:solidFill>
                <a:latin typeface="+mn-lt"/>
              </a:rPr>
              <a:t> (“vivre avec”)</a:t>
            </a:r>
            <a:br>
              <a:rPr lang="en-GB" sz="3200" b="1" dirty="0">
                <a:solidFill>
                  <a:srgbClr val="0070C0"/>
                </a:solidFill>
                <a:latin typeface="+mn-lt"/>
              </a:rPr>
            </a:br>
            <a:r>
              <a:rPr lang="en-GB" sz="3200" b="1" i="1" dirty="0" err="1">
                <a:solidFill>
                  <a:srgbClr val="0070C0"/>
                </a:solidFill>
                <a:latin typeface="+mn-lt"/>
              </a:rPr>
              <a:t>Stratégie</a:t>
            </a:r>
            <a:r>
              <a:rPr lang="en-GB" sz="3200" b="1" i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sz="3200" b="1" i="1" dirty="0" err="1">
                <a:solidFill>
                  <a:srgbClr val="0070C0"/>
                </a:solidFill>
                <a:latin typeface="+mn-lt"/>
              </a:rPr>
              <a:t>occidentale</a:t>
            </a:r>
            <a:r>
              <a:rPr lang="en-GB" sz="3200" b="1" i="1" dirty="0">
                <a:solidFill>
                  <a:srgbClr val="0070C0"/>
                </a:solidFill>
                <a:latin typeface="+mn-lt"/>
              </a:rPr>
              <a:t> (</a:t>
            </a:r>
            <a:r>
              <a:rPr lang="en-GB" sz="3200" b="1" i="1" dirty="0" err="1">
                <a:solidFill>
                  <a:srgbClr val="0070C0"/>
                </a:solidFill>
                <a:latin typeface="+mn-lt"/>
              </a:rPr>
              <a:t>réactive</a:t>
            </a:r>
            <a:r>
              <a:rPr lang="en-GB" sz="3200" b="1" i="1" dirty="0">
                <a:solidFill>
                  <a:srgbClr val="0070C0"/>
                </a:solidFill>
                <a:latin typeface="+mn-lt"/>
              </a:rPr>
              <a:t>)</a:t>
            </a:r>
            <a:endParaRPr lang="en-GB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C2C9813-04CB-4B10-B19E-219C8E0A9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3693" y="1712319"/>
            <a:ext cx="9758363" cy="2822139"/>
          </a:xfrm>
        </p:spPr>
        <p:txBody>
          <a:bodyPr>
            <a:normAutofit fontScale="92500" lnSpcReduction="20000"/>
          </a:bodyPr>
          <a:lstStyle/>
          <a:p>
            <a:r>
              <a:rPr lang="fr-CH" b="1" dirty="0"/>
              <a:t>UE, Suisse, Russie, Est-Europe, Moyen-Orient, Canada, USA, Amérique Latine</a:t>
            </a:r>
          </a:p>
          <a:p>
            <a:r>
              <a:rPr lang="fr-CH" b="1" dirty="0"/>
              <a:t>Mortalité &gt; 150 décès/100’000 habitants</a:t>
            </a:r>
          </a:p>
          <a:p>
            <a:r>
              <a:rPr lang="fr-CH" b="1" dirty="0"/>
              <a:t>Quand l’incidence et R &gt; 1 (croissance exponentielle)</a:t>
            </a:r>
          </a:p>
          <a:p>
            <a:pPr lvl="2"/>
            <a:r>
              <a:rPr lang="fr-CH" sz="2400" b="1" dirty="0"/>
              <a:t>Eviter la saturation des lits de soins intensifs </a:t>
            </a:r>
          </a:p>
          <a:p>
            <a:pPr lvl="3"/>
            <a:r>
              <a:rPr lang="fr-CH" sz="2000" dirty="0"/>
              <a:t>Renforcement des mesures de </a:t>
            </a:r>
            <a:r>
              <a:rPr lang="fr-CH" sz="2000" b="1" dirty="0"/>
              <a:t>confinement</a:t>
            </a:r>
            <a:r>
              <a:rPr lang="fr-CH" sz="2000" dirty="0"/>
              <a:t> -&gt; régional, national</a:t>
            </a:r>
          </a:p>
          <a:p>
            <a:pPr lvl="2"/>
            <a:r>
              <a:rPr lang="fr-CH" sz="2400" b="1" dirty="0"/>
              <a:t>En dernier recours</a:t>
            </a:r>
          </a:p>
          <a:p>
            <a:pPr lvl="3"/>
            <a:r>
              <a:rPr lang="fr-CH" sz="2000" dirty="0"/>
              <a:t>Fermeture des écoles</a:t>
            </a:r>
          </a:p>
        </p:txBody>
      </p:sp>
      <p:sp>
        <p:nvSpPr>
          <p:cNvPr id="10" name="Espace réservé du numéro de diapositive 2">
            <a:extLst>
              <a:ext uri="{FF2B5EF4-FFF2-40B4-BE49-F238E27FC236}">
                <a16:creationId xmlns:a16="http://schemas.microsoft.com/office/drawing/2014/main" id="{741D4B17-6257-478A-AFD8-47FFC857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968E8B-D8D4-4927-85F8-23203C4CC14A}" type="slidenum">
              <a:rPr lang="fr-CH" smtClean="0"/>
              <a:t>13</a:t>
            </a:fld>
            <a:endParaRPr lang="fr-CH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7C63E2C-E29E-4DF3-AB98-1764A7A87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648" y="4386717"/>
            <a:ext cx="4575137" cy="236693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06F5868-3C36-420C-8B04-DEDD059F9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8830" y="4442072"/>
            <a:ext cx="4468514" cy="234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90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BCC8A40A-9D70-4979-B98C-0F13F45AB065}"/>
              </a:ext>
            </a:extLst>
          </p:cNvPr>
          <p:cNvGrpSpPr>
            <a:grpSpLocks/>
          </p:cNvGrpSpPr>
          <p:nvPr/>
        </p:nvGrpSpPr>
        <p:grpSpPr bwMode="auto">
          <a:xfrm>
            <a:off x="10190163" y="74613"/>
            <a:ext cx="1906587" cy="692150"/>
            <a:chOff x="7092950" y="53975"/>
            <a:chExt cx="1906588" cy="692572"/>
          </a:xfrm>
        </p:grpSpPr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52BB9D5A-B051-4FC8-A9DB-0B0C91425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5011892-7C0D-4FB4-8F7C-E8C245066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5">
            <a:extLst>
              <a:ext uri="{FF2B5EF4-FFF2-40B4-BE49-F238E27FC236}">
                <a16:creationId xmlns:a16="http://schemas.microsoft.com/office/drawing/2014/main" id="{1D2058E9-A8D5-40AD-8B5B-383B91198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924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F6BFBE2-2A7F-41B1-9F38-E7E10889C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024" y="226149"/>
            <a:ext cx="8491951" cy="1050925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sz="3200" b="1" dirty="0">
                <a:solidFill>
                  <a:srgbClr val="0070C0"/>
                </a:solidFill>
                <a:latin typeface="+mn-lt"/>
              </a:rPr>
              <a:t>2. </a:t>
            </a:r>
            <a:r>
              <a:rPr lang="en-GB" sz="3200" b="1" i="1" dirty="0">
                <a:solidFill>
                  <a:srgbClr val="0070C0"/>
                </a:solidFill>
                <a:latin typeface="+mn-lt"/>
              </a:rPr>
              <a:t>Suppression</a:t>
            </a:r>
            <a:r>
              <a:rPr lang="en-GB" sz="3200" b="1" dirty="0">
                <a:solidFill>
                  <a:srgbClr val="0070C0"/>
                </a:solidFill>
                <a:latin typeface="+mn-lt"/>
              </a:rPr>
              <a:t> (“</a:t>
            </a:r>
            <a:r>
              <a:rPr lang="en-GB" sz="3200" b="1" dirty="0" err="1">
                <a:solidFill>
                  <a:srgbClr val="0070C0"/>
                </a:solidFill>
                <a:latin typeface="+mn-lt"/>
              </a:rPr>
              <a:t>faible</a:t>
            </a:r>
            <a:r>
              <a:rPr lang="en-GB" sz="32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n-lt"/>
              </a:rPr>
              <a:t>niveau</a:t>
            </a:r>
            <a:r>
              <a:rPr lang="en-GB" sz="3200" b="1" dirty="0">
                <a:solidFill>
                  <a:srgbClr val="0070C0"/>
                </a:solidFill>
                <a:latin typeface="+mn-lt"/>
              </a:rPr>
              <a:t> de circulation”)</a:t>
            </a:r>
            <a:br>
              <a:rPr lang="en-GB" sz="3200" b="1" dirty="0">
                <a:solidFill>
                  <a:srgbClr val="0070C0"/>
                </a:solidFill>
                <a:latin typeface="+mn-lt"/>
              </a:rPr>
            </a:br>
            <a:r>
              <a:rPr lang="en-GB" sz="3200" b="1" i="1" dirty="0" err="1">
                <a:solidFill>
                  <a:srgbClr val="0070C0"/>
                </a:solidFill>
                <a:latin typeface="+mn-lt"/>
              </a:rPr>
              <a:t>Stratégie</a:t>
            </a:r>
            <a:r>
              <a:rPr lang="en-GB" sz="3200" b="1" i="1" dirty="0">
                <a:solidFill>
                  <a:srgbClr val="0070C0"/>
                </a:solidFill>
                <a:latin typeface="+mn-lt"/>
              </a:rPr>
              <a:t> Sud-</a:t>
            </a:r>
            <a:r>
              <a:rPr lang="en-GB" sz="3200" b="1" i="1" dirty="0" err="1">
                <a:solidFill>
                  <a:srgbClr val="0070C0"/>
                </a:solidFill>
                <a:latin typeface="+mn-lt"/>
              </a:rPr>
              <a:t>Coréenne</a:t>
            </a:r>
            <a:r>
              <a:rPr lang="en-GB" sz="3200" b="1" i="1" dirty="0">
                <a:solidFill>
                  <a:srgbClr val="0070C0"/>
                </a:solidFill>
                <a:latin typeface="+mn-lt"/>
              </a:rPr>
              <a:t> (</a:t>
            </a:r>
            <a:r>
              <a:rPr lang="en-GB" sz="3200" b="1" i="1" dirty="0" err="1">
                <a:solidFill>
                  <a:srgbClr val="0070C0"/>
                </a:solidFill>
                <a:latin typeface="+mn-lt"/>
              </a:rPr>
              <a:t>préventive</a:t>
            </a:r>
            <a:r>
              <a:rPr lang="en-GB" sz="3200" b="1" i="1" dirty="0">
                <a:solidFill>
                  <a:srgbClr val="0070C0"/>
                </a:solidFill>
                <a:latin typeface="+mn-lt"/>
              </a:rPr>
              <a:t>)</a:t>
            </a:r>
            <a:endParaRPr lang="en-GB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C2C9813-04CB-4B10-B19E-219C8E0A9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615" y="1365145"/>
            <a:ext cx="9959441" cy="3169313"/>
          </a:xfrm>
        </p:spPr>
        <p:txBody>
          <a:bodyPr>
            <a:normAutofit fontScale="85000" lnSpcReduction="20000"/>
          </a:bodyPr>
          <a:lstStyle/>
          <a:p>
            <a:r>
              <a:rPr lang="fr-CH" b="1" dirty="0"/>
              <a:t>Japon, Corée du Sud, Pakistan, Finlande, Norvège, Danemark</a:t>
            </a:r>
          </a:p>
          <a:p>
            <a:r>
              <a:rPr lang="fr-CH" b="1" dirty="0"/>
              <a:t>Mortalité &lt; 50 décès pour 100’000 habitants</a:t>
            </a:r>
          </a:p>
          <a:p>
            <a:r>
              <a:rPr lang="fr-CH" b="1" dirty="0"/>
              <a:t>Jusqu’au variant Delta, le sommet d’une vague au Japon = la décrue ciblée en Europe</a:t>
            </a:r>
          </a:p>
          <a:p>
            <a:pPr lvl="2"/>
            <a:r>
              <a:rPr lang="fr-CH" sz="2400" b="1" dirty="0"/>
              <a:t>Contrôle strict aux frontières</a:t>
            </a:r>
          </a:p>
          <a:p>
            <a:pPr lvl="2"/>
            <a:r>
              <a:rPr lang="fr-CH" sz="2400" b="1" dirty="0" err="1"/>
              <a:t>Backward</a:t>
            </a:r>
            <a:r>
              <a:rPr lang="fr-CH" sz="2400" b="1" dirty="0"/>
              <a:t> Tracing (= recherche rétrospective des contacts)</a:t>
            </a:r>
          </a:p>
          <a:p>
            <a:pPr lvl="2"/>
            <a:r>
              <a:rPr lang="fr-CH" sz="2400" b="1" dirty="0"/>
              <a:t>Traces digitales</a:t>
            </a:r>
          </a:p>
          <a:p>
            <a:pPr lvl="2"/>
            <a:r>
              <a:rPr lang="fr-CH" sz="2400" b="1" dirty="0"/>
              <a:t>Quarantaines et isolement efficaces (hôpital, hôtels)</a:t>
            </a:r>
          </a:p>
          <a:p>
            <a:pPr lvl="2"/>
            <a:r>
              <a:rPr lang="fr-CH" sz="2400" b="1" dirty="0"/>
              <a:t>Réaction dès une faible augmentation de l’incidence</a:t>
            </a:r>
          </a:p>
          <a:p>
            <a:pPr lvl="3"/>
            <a:r>
              <a:rPr lang="fr-CH" sz="2000" dirty="0"/>
              <a:t>Renforcement des mesures de confinement -&gt; local, régional</a:t>
            </a:r>
          </a:p>
        </p:txBody>
      </p:sp>
      <p:sp>
        <p:nvSpPr>
          <p:cNvPr id="10" name="Espace réservé du numéro de diapositive 2">
            <a:extLst>
              <a:ext uri="{FF2B5EF4-FFF2-40B4-BE49-F238E27FC236}">
                <a16:creationId xmlns:a16="http://schemas.microsoft.com/office/drawing/2014/main" id="{3516F7B8-DB1A-4BE8-8488-D7BFA5931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968E8B-D8D4-4927-85F8-23203C4CC14A}" type="slidenum">
              <a:rPr lang="fr-CH" smtClean="0"/>
              <a:t>14</a:t>
            </a:fld>
            <a:endParaRPr lang="fr-CH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C002BD8-4281-4EBB-BDF0-2CA06A725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8338" y="4439285"/>
            <a:ext cx="4351978" cy="228219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3ED30A8-1733-4FD7-BC2B-F93BD5A82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7430" y="4462473"/>
            <a:ext cx="4536152" cy="233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25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BCC8A40A-9D70-4979-B98C-0F13F45AB065}"/>
              </a:ext>
            </a:extLst>
          </p:cNvPr>
          <p:cNvGrpSpPr>
            <a:grpSpLocks/>
          </p:cNvGrpSpPr>
          <p:nvPr/>
        </p:nvGrpSpPr>
        <p:grpSpPr bwMode="auto">
          <a:xfrm>
            <a:off x="10190163" y="74613"/>
            <a:ext cx="1906587" cy="692150"/>
            <a:chOff x="7092950" y="53975"/>
            <a:chExt cx="1906588" cy="692572"/>
          </a:xfrm>
        </p:grpSpPr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52BB9D5A-B051-4FC8-A9DB-0B0C91425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5011892-7C0D-4FB4-8F7C-E8C245066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5">
            <a:extLst>
              <a:ext uri="{FF2B5EF4-FFF2-40B4-BE49-F238E27FC236}">
                <a16:creationId xmlns:a16="http://schemas.microsoft.com/office/drawing/2014/main" id="{1D2058E9-A8D5-40AD-8B5B-383B91198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924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F6BFBE2-2A7F-41B1-9F38-E7E10889C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024" y="226149"/>
            <a:ext cx="8491951" cy="1050925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sz="3200" b="1" dirty="0">
                <a:solidFill>
                  <a:srgbClr val="0070C0"/>
                </a:solidFill>
                <a:latin typeface="+mn-lt"/>
              </a:rPr>
              <a:t>3. </a:t>
            </a:r>
            <a:r>
              <a:rPr lang="en-GB" sz="3200" b="1" i="1" dirty="0">
                <a:solidFill>
                  <a:srgbClr val="0070C0"/>
                </a:solidFill>
                <a:latin typeface="+mn-lt"/>
              </a:rPr>
              <a:t>Elimination</a:t>
            </a:r>
            <a:r>
              <a:rPr lang="en-GB" sz="3200" b="1" dirty="0">
                <a:solidFill>
                  <a:srgbClr val="0070C0"/>
                </a:solidFill>
                <a:latin typeface="+mn-lt"/>
              </a:rPr>
              <a:t> (“</a:t>
            </a:r>
            <a:r>
              <a:rPr lang="en-GB" sz="3200" b="1" dirty="0" err="1">
                <a:solidFill>
                  <a:srgbClr val="0070C0"/>
                </a:solidFill>
                <a:latin typeface="+mn-lt"/>
              </a:rPr>
              <a:t>Zéro</a:t>
            </a:r>
            <a:r>
              <a:rPr lang="en-GB" sz="32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n-lt"/>
              </a:rPr>
              <a:t>Covid</a:t>
            </a:r>
            <a:r>
              <a:rPr lang="en-GB" sz="3200" b="1" dirty="0">
                <a:solidFill>
                  <a:srgbClr val="0070C0"/>
                </a:solidFill>
                <a:latin typeface="+mn-lt"/>
              </a:rPr>
              <a:t>”)</a:t>
            </a:r>
            <a:br>
              <a:rPr lang="en-GB" sz="3200" b="1" dirty="0">
                <a:solidFill>
                  <a:srgbClr val="0070C0"/>
                </a:solidFill>
                <a:latin typeface="+mn-lt"/>
              </a:rPr>
            </a:br>
            <a:r>
              <a:rPr lang="en-GB" sz="3200" b="1" i="1" dirty="0" err="1">
                <a:solidFill>
                  <a:srgbClr val="0070C0"/>
                </a:solidFill>
                <a:latin typeface="+mn-lt"/>
              </a:rPr>
              <a:t>Stratégie</a:t>
            </a:r>
            <a:r>
              <a:rPr lang="en-GB" sz="3200" b="1" i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sz="3200" b="1" i="1" dirty="0" err="1">
                <a:solidFill>
                  <a:srgbClr val="0070C0"/>
                </a:solidFill>
                <a:latin typeface="+mn-lt"/>
              </a:rPr>
              <a:t>chinoise</a:t>
            </a:r>
            <a:r>
              <a:rPr lang="en-GB" sz="3200" b="1" i="1" dirty="0">
                <a:solidFill>
                  <a:srgbClr val="0070C0"/>
                </a:solidFill>
                <a:latin typeface="+mn-lt"/>
              </a:rPr>
              <a:t> (proactive)</a:t>
            </a:r>
            <a:endParaRPr lang="en-GB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C2C9813-04CB-4B10-B19E-219C8E0A9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908" y="1277074"/>
            <a:ext cx="10221719" cy="3233594"/>
          </a:xfrm>
        </p:spPr>
        <p:txBody>
          <a:bodyPr>
            <a:normAutofit fontScale="85000" lnSpcReduction="20000"/>
          </a:bodyPr>
          <a:lstStyle/>
          <a:p>
            <a:r>
              <a:rPr lang="fr-CH" b="1" dirty="0"/>
              <a:t>Chine, Taïwan, [Nouvelle-Zélande, Islande, Singapour, Vietnam, Australie, Nouvelle Calédonie], </a:t>
            </a:r>
          </a:p>
          <a:p>
            <a:r>
              <a:rPr lang="fr-CH" b="1" dirty="0"/>
              <a:t>Mortalité &lt; 10 décès pour 100’000 habitants</a:t>
            </a:r>
          </a:p>
          <a:p>
            <a:r>
              <a:rPr lang="fr-CH" b="1" dirty="0"/>
              <a:t>Jusqu’à l’arrivée du variant Delta: tolérance zéro = ne pas laisser circuler le virus [mise en échec ensuite]</a:t>
            </a:r>
          </a:p>
          <a:p>
            <a:pPr lvl="2"/>
            <a:r>
              <a:rPr lang="fr-CH" sz="2400" b="1" dirty="0"/>
              <a:t>Contrôle strict aux frontières</a:t>
            </a:r>
          </a:p>
          <a:p>
            <a:pPr lvl="2"/>
            <a:r>
              <a:rPr lang="fr-CH" sz="2400" b="1" dirty="0" err="1"/>
              <a:t>Backward</a:t>
            </a:r>
            <a:r>
              <a:rPr lang="fr-CH" sz="2400" b="1" dirty="0"/>
              <a:t> Tracing (= recherche rétrospective de toutes les chaînes de transmission)</a:t>
            </a:r>
          </a:p>
          <a:p>
            <a:pPr lvl="2"/>
            <a:r>
              <a:rPr lang="fr-CH" sz="2400" b="1" dirty="0"/>
              <a:t>Traces digitales</a:t>
            </a:r>
          </a:p>
          <a:p>
            <a:pPr lvl="2"/>
            <a:r>
              <a:rPr lang="fr-CH" sz="2400" b="1" dirty="0"/>
              <a:t>Quarantaines et isolement efficaces (hôtels de confinement)</a:t>
            </a:r>
          </a:p>
          <a:p>
            <a:pPr lvl="2"/>
            <a:r>
              <a:rPr lang="fr-CH" sz="2400" b="1" dirty="0"/>
              <a:t>Au moindre cas identifié : </a:t>
            </a:r>
            <a:r>
              <a:rPr lang="fr-CH" sz="2400" dirty="0"/>
              <a:t>Confinement localisé</a:t>
            </a:r>
          </a:p>
        </p:txBody>
      </p:sp>
      <p:sp>
        <p:nvSpPr>
          <p:cNvPr id="10" name="Espace réservé du numéro de diapositive 2">
            <a:extLst>
              <a:ext uri="{FF2B5EF4-FFF2-40B4-BE49-F238E27FC236}">
                <a16:creationId xmlns:a16="http://schemas.microsoft.com/office/drawing/2014/main" id="{4CA8A45D-CBB2-4835-87B5-7F767629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968E8B-D8D4-4927-85F8-23203C4CC14A}" type="slidenum">
              <a:rPr lang="fr-CH" smtClean="0"/>
              <a:t>15</a:t>
            </a:fld>
            <a:endParaRPr lang="fr-CH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C77D5F3-0CD3-441C-896E-A0C84E45A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309" y="4420473"/>
            <a:ext cx="4248791" cy="226102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8D2AF06-92B8-4573-A05C-B6170571BF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509" y="4339842"/>
            <a:ext cx="4521091" cy="231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54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BCC8A40A-9D70-4979-B98C-0F13F45AB065}"/>
              </a:ext>
            </a:extLst>
          </p:cNvPr>
          <p:cNvGrpSpPr>
            <a:grpSpLocks/>
          </p:cNvGrpSpPr>
          <p:nvPr/>
        </p:nvGrpSpPr>
        <p:grpSpPr bwMode="auto">
          <a:xfrm>
            <a:off x="10190163" y="74613"/>
            <a:ext cx="1906587" cy="692150"/>
            <a:chOff x="7092950" y="53975"/>
            <a:chExt cx="1906588" cy="692572"/>
          </a:xfrm>
        </p:grpSpPr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52BB9D5A-B051-4FC8-A9DB-0B0C91425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5011892-7C0D-4FB4-8F7C-E8C245066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5">
            <a:extLst>
              <a:ext uri="{FF2B5EF4-FFF2-40B4-BE49-F238E27FC236}">
                <a16:creationId xmlns:a16="http://schemas.microsoft.com/office/drawing/2014/main" id="{1D2058E9-A8D5-40AD-8B5B-383B91198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924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F6BFBE2-2A7F-41B1-9F38-E7E10889C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024" y="226149"/>
            <a:ext cx="8491951" cy="1050925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sz="3200" b="1" dirty="0">
                <a:solidFill>
                  <a:srgbClr val="0070C0"/>
                </a:solidFill>
                <a:latin typeface="+mn-lt"/>
              </a:rPr>
              <a:t>De la </a:t>
            </a:r>
            <a:r>
              <a:rPr lang="en-GB" sz="3200" b="1" i="1" dirty="0">
                <a:solidFill>
                  <a:srgbClr val="0070C0"/>
                </a:solidFill>
                <a:latin typeface="+mn-lt"/>
              </a:rPr>
              <a:t>mitigation</a:t>
            </a:r>
            <a:r>
              <a:rPr lang="en-GB" sz="3200" b="1" dirty="0">
                <a:solidFill>
                  <a:srgbClr val="0070C0"/>
                </a:solidFill>
                <a:latin typeface="+mn-lt"/>
              </a:rPr>
              <a:t> à </a:t>
            </a:r>
            <a:r>
              <a:rPr lang="en-GB" sz="3200" b="1" i="1" dirty="0" err="1">
                <a:solidFill>
                  <a:srgbClr val="0070C0"/>
                </a:solidFill>
                <a:latin typeface="+mn-lt"/>
              </a:rPr>
              <a:t>l’elimination</a:t>
            </a:r>
            <a:r>
              <a:rPr lang="en-GB" sz="3200" b="1" i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sz="3200" b="1" i="1" dirty="0" err="1">
                <a:solidFill>
                  <a:srgbClr val="0070C0"/>
                </a:solidFill>
                <a:latin typeface="+mn-lt"/>
              </a:rPr>
              <a:t>puis</a:t>
            </a:r>
            <a:r>
              <a:rPr lang="en-GB" sz="3200" b="1" i="1" dirty="0">
                <a:solidFill>
                  <a:srgbClr val="0070C0"/>
                </a:solidFill>
                <a:latin typeface="+mn-lt"/>
              </a:rPr>
              <a:t> à la suppression</a:t>
            </a:r>
            <a:br>
              <a:rPr lang="en-GB" sz="3200" b="1" dirty="0">
                <a:solidFill>
                  <a:srgbClr val="0070C0"/>
                </a:solidFill>
                <a:latin typeface="+mn-lt"/>
              </a:rPr>
            </a:br>
            <a:r>
              <a:rPr lang="en-GB" sz="3200" b="1" i="1" dirty="0" err="1">
                <a:solidFill>
                  <a:srgbClr val="0070C0"/>
                </a:solidFill>
                <a:latin typeface="+mn-lt"/>
              </a:rPr>
              <a:t>exemple</a:t>
            </a:r>
            <a:r>
              <a:rPr lang="en-GB" sz="3200" b="1" i="1" dirty="0">
                <a:solidFill>
                  <a:srgbClr val="0070C0"/>
                </a:solidFill>
                <a:latin typeface="+mn-lt"/>
              </a:rPr>
              <a:t> de la Nouvelle </a:t>
            </a:r>
            <a:r>
              <a:rPr lang="en-GB" sz="3200" b="1" i="1" dirty="0" err="1">
                <a:solidFill>
                  <a:srgbClr val="0070C0"/>
                </a:solidFill>
                <a:latin typeface="+mn-lt"/>
              </a:rPr>
              <a:t>Zélande</a:t>
            </a:r>
            <a:endParaRPr lang="en-GB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C2C9813-04CB-4B10-B19E-219C8E0A9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908" y="1478161"/>
            <a:ext cx="10221719" cy="3032507"/>
          </a:xfrm>
        </p:spPr>
        <p:txBody>
          <a:bodyPr>
            <a:normAutofit/>
          </a:bodyPr>
          <a:lstStyle/>
          <a:p>
            <a:r>
              <a:rPr lang="fr-CH" b="1" dirty="0"/>
              <a:t>Gestion de la première vague : confinement strict, </a:t>
            </a:r>
            <a:r>
              <a:rPr lang="fr-CH" b="1" i="1" dirty="0"/>
              <a:t>mitigation</a:t>
            </a:r>
          </a:p>
          <a:p>
            <a:r>
              <a:rPr lang="fr-CH" b="1" dirty="0"/>
              <a:t>Puis, à la décrue : </a:t>
            </a:r>
            <a:r>
              <a:rPr lang="fr-CH" b="1" i="1" dirty="0" err="1"/>
              <a:t>elimination</a:t>
            </a:r>
            <a:r>
              <a:rPr lang="fr-CH" b="1" dirty="0"/>
              <a:t> (Zéro </a:t>
            </a:r>
            <a:r>
              <a:rPr lang="fr-CH" b="1" dirty="0" err="1"/>
              <a:t>Covid</a:t>
            </a:r>
            <a:r>
              <a:rPr lang="fr-CH" b="1" dirty="0"/>
              <a:t>)</a:t>
            </a:r>
          </a:p>
          <a:p>
            <a:r>
              <a:rPr lang="fr-CH" b="1" dirty="0"/>
              <a:t>Mortalité : 0,82 décès/100’000 habitants</a:t>
            </a:r>
          </a:p>
          <a:p>
            <a:r>
              <a:rPr lang="fr-CH" b="1" dirty="0"/>
              <a:t>Ensuite résurgence impossible à contrer</a:t>
            </a:r>
            <a:endParaRPr lang="fr-CH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784F8A2-F1C2-43D0-9CE0-75BA9DBED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0623" y="3488230"/>
            <a:ext cx="4500658" cy="323980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C0D7164-FF39-4BAE-8B32-33E9A7427B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791" y="3547012"/>
            <a:ext cx="6081369" cy="318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36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BCC8A40A-9D70-4979-B98C-0F13F45AB065}"/>
              </a:ext>
            </a:extLst>
          </p:cNvPr>
          <p:cNvGrpSpPr>
            <a:grpSpLocks/>
          </p:cNvGrpSpPr>
          <p:nvPr/>
        </p:nvGrpSpPr>
        <p:grpSpPr bwMode="auto">
          <a:xfrm>
            <a:off x="10190163" y="74613"/>
            <a:ext cx="1906587" cy="692150"/>
            <a:chOff x="7092950" y="53975"/>
            <a:chExt cx="1906588" cy="692572"/>
          </a:xfrm>
        </p:grpSpPr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52BB9D5A-B051-4FC8-A9DB-0B0C91425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5011892-7C0D-4FB4-8F7C-E8C245066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5">
            <a:extLst>
              <a:ext uri="{FF2B5EF4-FFF2-40B4-BE49-F238E27FC236}">
                <a16:creationId xmlns:a16="http://schemas.microsoft.com/office/drawing/2014/main" id="{1D2058E9-A8D5-40AD-8B5B-383B91198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924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F6BFBE2-2A7F-41B1-9F38-E7E10889C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024" y="2226399"/>
            <a:ext cx="8963937" cy="1050925"/>
          </a:xfr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b="1" dirty="0">
                <a:solidFill>
                  <a:srgbClr val="0070C0"/>
                </a:solidFill>
                <a:latin typeface="+mn-lt"/>
              </a:rPr>
              <a:t>3. Performance sanitaire et </a:t>
            </a:r>
            <a:r>
              <a:rPr lang="en-GB" b="1" dirty="0" err="1">
                <a:solidFill>
                  <a:srgbClr val="0070C0"/>
                </a:solidFill>
                <a:latin typeface="+mn-lt"/>
              </a:rPr>
              <a:t>économique</a:t>
            </a:r>
            <a:endParaRPr lang="en-GB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8F796357-0EA0-4479-A76B-0F4C541AE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968E8B-D8D4-4927-85F8-23203C4CC14A}" type="slidenum">
              <a:rPr lang="fr-CH" smtClean="0"/>
              <a:t>17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29948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9D80EB4B-7055-4C4C-B2D3-934480D46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7" y="0"/>
            <a:ext cx="2583257" cy="95192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9A1025-EC48-4827-82F2-4210DF5F0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81" y="864214"/>
            <a:ext cx="12215762" cy="599378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CC8A40A-9D70-4979-B98C-0F13F45AB065}"/>
              </a:ext>
            </a:extLst>
          </p:cNvPr>
          <p:cNvGrpSpPr>
            <a:grpSpLocks/>
          </p:cNvGrpSpPr>
          <p:nvPr/>
        </p:nvGrpSpPr>
        <p:grpSpPr bwMode="auto">
          <a:xfrm>
            <a:off x="10190163" y="74613"/>
            <a:ext cx="1906587" cy="692150"/>
            <a:chOff x="7092950" y="53975"/>
            <a:chExt cx="1906588" cy="692572"/>
          </a:xfrm>
        </p:grpSpPr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52BB9D5A-B051-4FC8-A9DB-0B0C91425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5011892-7C0D-4FB4-8F7C-E8C245066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331B3B6C-86AA-4E41-9D6E-E4BAE6F70171}"/>
              </a:ext>
            </a:extLst>
          </p:cNvPr>
          <p:cNvSpPr/>
          <p:nvPr/>
        </p:nvSpPr>
        <p:spPr>
          <a:xfrm>
            <a:off x="1236898" y="6354687"/>
            <a:ext cx="6254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b="1" dirty="0"/>
              <a:t>https://renkulab.shinyapps.io/COVID-19-Epidemic-Forecasting/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448B8189-C561-4D5F-ABBB-EA1D1C67B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0684" y="38221"/>
            <a:ext cx="7467566" cy="1050925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sz="3600" b="1" dirty="0">
                <a:solidFill>
                  <a:srgbClr val="0070C0"/>
                </a:solidFill>
                <a:latin typeface="+mn-lt"/>
              </a:rPr>
              <a:t>COVID-19 daily epidemic forecasting</a:t>
            </a:r>
            <a:endParaRPr lang="en-GB" sz="36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8D078A-A468-4774-9F8A-D128F966C079}"/>
              </a:ext>
            </a:extLst>
          </p:cNvPr>
          <p:cNvSpPr/>
          <p:nvPr/>
        </p:nvSpPr>
        <p:spPr>
          <a:xfrm>
            <a:off x="4363972" y="5912897"/>
            <a:ext cx="24546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/>
              <a:t>25 novembre 2021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0BED1B8-B9A1-49AD-B984-8841CD7E8E70}"/>
              </a:ext>
            </a:extLst>
          </p:cNvPr>
          <p:cNvSpPr txBox="1"/>
          <p:nvPr/>
        </p:nvSpPr>
        <p:spPr>
          <a:xfrm>
            <a:off x="0" y="4767031"/>
            <a:ext cx="29556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/>
              <a:t>260 millions cas de COVID-19</a:t>
            </a:r>
          </a:p>
          <a:p>
            <a:r>
              <a:rPr lang="fr-CH" b="1" dirty="0"/>
              <a:t>5,2 (17 ?) millions décès</a:t>
            </a:r>
          </a:p>
          <a:p>
            <a:r>
              <a:rPr lang="fr-CH" b="1" dirty="0"/>
              <a:t>7,7 milliards de doses</a:t>
            </a:r>
          </a:p>
          <a:p>
            <a:r>
              <a:rPr lang="fr-CH" b="1" dirty="0"/>
              <a:t>53% vaccinés (5% </a:t>
            </a:r>
            <a:r>
              <a:rPr lang="fr-CH" b="1" dirty="0" err="1"/>
              <a:t>LICs</a:t>
            </a:r>
            <a:r>
              <a:rPr lang="fr-CH" b="1" dirty="0"/>
              <a:t>)</a:t>
            </a:r>
          </a:p>
        </p:txBody>
      </p:sp>
      <p:sp>
        <p:nvSpPr>
          <p:cNvPr id="12" name="Espace réservé du numéro de diapositive 2">
            <a:extLst>
              <a:ext uri="{FF2B5EF4-FFF2-40B4-BE49-F238E27FC236}">
                <a16:creationId xmlns:a16="http://schemas.microsoft.com/office/drawing/2014/main" id="{485CBEA2-ABB7-4DD0-985B-D4CB4FD38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968E8B-D8D4-4927-85F8-23203C4CC14A}" type="slidenum">
              <a:rPr lang="fr-CH" smtClean="0"/>
              <a:t>18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99201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BCC8A40A-9D70-4979-B98C-0F13F45AB065}"/>
              </a:ext>
            </a:extLst>
          </p:cNvPr>
          <p:cNvGrpSpPr>
            <a:grpSpLocks/>
          </p:cNvGrpSpPr>
          <p:nvPr/>
        </p:nvGrpSpPr>
        <p:grpSpPr bwMode="auto">
          <a:xfrm>
            <a:off x="10190163" y="74613"/>
            <a:ext cx="1906587" cy="692150"/>
            <a:chOff x="7092950" y="53975"/>
            <a:chExt cx="1906588" cy="692572"/>
          </a:xfrm>
        </p:grpSpPr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52BB9D5A-B051-4FC8-A9DB-0B0C91425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5011892-7C0D-4FB4-8F7C-E8C245066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5">
            <a:extLst>
              <a:ext uri="{FF2B5EF4-FFF2-40B4-BE49-F238E27FC236}">
                <a16:creationId xmlns:a16="http://schemas.microsoft.com/office/drawing/2014/main" id="{1D2058E9-A8D5-40AD-8B5B-383B91198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924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1D6A068-8E08-449B-9E70-9D17C28E7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8E8B-D8D4-4927-85F8-23203C4CC14A}" type="slidenum">
              <a:rPr lang="fr-CH" smtClean="0"/>
              <a:t>19</a:t>
            </a:fld>
            <a:endParaRPr lang="fr-CH" dirty="0"/>
          </a:p>
        </p:txBody>
      </p:sp>
      <p:pic>
        <p:nvPicPr>
          <p:cNvPr id="16" name="Espace réservé du contenu 15">
            <a:extLst>
              <a:ext uri="{FF2B5EF4-FFF2-40B4-BE49-F238E27FC236}">
                <a16:creationId xmlns:a16="http://schemas.microsoft.com/office/drawing/2014/main" id="{8242B468-2D22-4AD6-A80A-4D68DDCC7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853361" y="1198326"/>
            <a:ext cx="6485277" cy="4461347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F1CC5A0-ABA6-4D18-9FB3-E92E143B72FA}"/>
              </a:ext>
            </a:extLst>
          </p:cNvPr>
          <p:cNvCxnSpPr>
            <a:cxnSpLocks/>
          </p:cNvCxnSpPr>
          <p:nvPr/>
        </p:nvCxnSpPr>
        <p:spPr>
          <a:xfrm>
            <a:off x="3438264" y="3374694"/>
            <a:ext cx="86598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FC765FC3-47F8-4448-A5C0-B1587367EAB5}"/>
              </a:ext>
            </a:extLst>
          </p:cNvPr>
          <p:cNvSpPr txBox="1"/>
          <p:nvPr/>
        </p:nvSpPr>
        <p:spPr>
          <a:xfrm>
            <a:off x="19781" y="2653146"/>
            <a:ext cx="34773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/>
              <a:t>Brésil:</a:t>
            </a:r>
          </a:p>
          <a:p>
            <a:r>
              <a:rPr lang="fr-CH" sz="2800" b="1" dirty="0" err="1"/>
              <a:t>Mitigation+populisme</a:t>
            </a:r>
            <a:endParaRPr lang="fr-CH" sz="2800" b="1" dirty="0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F747FDC1-4F86-44E4-80CE-9821B037511E}"/>
              </a:ext>
            </a:extLst>
          </p:cNvPr>
          <p:cNvCxnSpPr>
            <a:cxnSpLocks/>
          </p:cNvCxnSpPr>
          <p:nvPr/>
        </p:nvCxnSpPr>
        <p:spPr>
          <a:xfrm flipV="1">
            <a:off x="3943295" y="3829674"/>
            <a:ext cx="2023882" cy="94945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D22CDB90-72E6-4ABB-B23D-CE67EBDB73B6}"/>
              </a:ext>
            </a:extLst>
          </p:cNvPr>
          <p:cNvSpPr txBox="1"/>
          <p:nvPr/>
        </p:nvSpPr>
        <p:spPr>
          <a:xfrm>
            <a:off x="-39101" y="4434571"/>
            <a:ext cx="4134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/>
              <a:t>Afrique du Sud: Mitigation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99435DBF-5E76-4314-A30A-A4A3B863C648}"/>
              </a:ext>
            </a:extLst>
          </p:cNvPr>
          <p:cNvCxnSpPr>
            <a:cxnSpLocks/>
          </p:cNvCxnSpPr>
          <p:nvPr/>
        </p:nvCxnSpPr>
        <p:spPr>
          <a:xfrm flipH="1">
            <a:off x="7286575" y="1494086"/>
            <a:ext cx="153410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DE67A9EB-4786-46DD-91E5-F26541664F52}"/>
              </a:ext>
            </a:extLst>
          </p:cNvPr>
          <p:cNvSpPr txBox="1"/>
          <p:nvPr/>
        </p:nvSpPr>
        <p:spPr>
          <a:xfrm>
            <a:off x="9033936" y="1232476"/>
            <a:ext cx="2866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/>
              <a:t>Russie: Mitigation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736265D3-B9A1-44F0-BA00-A4AD0F858E53}"/>
              </a:ext>
            </a:extLst>
          </p:cNvPr>
          <p:cNvCxnSpPr>
            <a:cxnSpLocks/>
          </p:cNvCxnSpPr>
          <p:nvPr/>
        </p:nvCxnSpPr>
        <p:spPr>
          <a:xfrm flipH="1" flipV="1">
            <a:off x="7565272" y="2283370"/>
            <a:ext cx="1912156" cy="91630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FE3C641C-ACAF-4223-8C2E-CEC77AC785A1}"/>
              </a:ext>
            </a:extLst>
          </p:cNvPr>
          <p:cNvSpPr txBox="1"/>
          <p:nvPr/>
        </p:nvSpPr>
        <p:spPr>
          <a:xfrm>
            <a:off x="9358711" y="2938064"/>
            <a:ext cx="2906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/>
              <a:t>Chine: Elimination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B1078825-247D-436D-8AF1-C6870C85048B}"/>
              </a:ext>
            </a:extLst>
          </p:cNvPr>
          <p:cNvCxnSpPr>
            <a:cxnSpLocks/>
          </p:cNvCxnSpPr>
          <p:nvPr/>
        </p:nvCxnSpPr>
        <p:spPr>
          <a:xfrm flipH="1" flipV="1">
            <a:off x="7161120" y="2861359"/>
            <a:ext cx="1553466" cy="161970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03F20796-9CB9-4E8D-BBB7-889E8FA6832F}"/>
              </a:ext>
            </a:extLst>
          </p:cNvPr>
          <p:cNvSpPr txBox="1"/>
          <p:nvPr/>
        </p:nvSpPr>
        <p:spPr>
          <a:xfrm>
            <a:off x="8753738" y="4355286"/>
            <a:ext cx="34773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/>
              <a:t>Inde:</a:t>
            </a:r>
          </a:p>
          <a:p>
            <a:r>
              <a:rPr lang="fr-CH" sz="2800" b="1" dirty="0" err="1"/>
              <a:t>Mitigation+populisme</a:t>
            </a:r>
            <a:endParaRPr lang="fr-CH" sz="2800" b="1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89556338-8FFB-4AF9-97EC-95A4F62DA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462" y="74613"/>
            <a:ext cx="8491951" cy="1050925"/>
          </a:xfr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b="1" dirty="0">
                <a:solidFill>
                  <a:srgbClr val="0070C0"/>
                </a:solidFill>
                <a:latin typeface="+mn-lt"/>
              </a:rPr>
              <a:t>Les </a:t>
            </a:r>
            <a:r>
              <a:rPr lang="en-GB" b="1" dirty="0" err="1">
                <a:solidFill>
                  <a:srgbClr val="0070C0"/>
                </a:solidFill>
                <a:latin typeface="+mn-lt"/>
              </a:rPr>
              <a:t>différentes</a:t>
            </a:r>
            <a:r>
              <a:rPr lang="en-GB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b="1" dirty="0" err="1">
                <a:solidFill>
                  <a:srgbClr val="0070C0"/>
                </a:solidFill>
                <a:latin typeface="+mn-lt"/>
              </a:rPr>
              <a:t>stratégies</a:t>
            </a:r>
            <a:r>
              <a:rPr lang="en-GB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b="1" dirty="0" err="1">
                <a:solidFill>
                  <a:srgbClr val="0070C0"/>
                </a:solidFill>
                <a:latin typeface="+mn-lt"/>
              </a:rPr>
              <a:t>Covid</a:t>
            </a:r>
            <a:br>
              <a:rPr lang="en-GB" b="1" dirty="0">
                <a:solidFill>
                  <a:srgbClr val="0070C0"/>
                </a:solidFill>
                <a:latin typeface="+mn-lt"/>
              </a:rPr>
            </a:br>
            <a:r>
              <a:rPr lang="en-GB" b="1" dirty="0">
                <a:solidFill>
                  <a:srgbClr val="0070C0"/>
                </a:solidFill>
                <a:latin typeface="+mn-lt"/>
              </a:rPr>
              <a:t>dans les BRICS</a:t>
            </a:r>
            <a:endParaRPr lang="en-GB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1939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BCC8A40A-9D70-4979-B98C-0F13F45AB065}"/>
              </a:ext>
            </a:extLst>
          </p:cNvPr>
          <p:cNvGrpSpPr>
            <a:grpSpLocks/>
          </p:cNvGrpSpPr>
          <p:nvPr/>
        </p:nvGrpSpPr>
        <p:grpSpPr bwMode="auto">
          <a:xfrm>
            <a:off x="10190163" y="74613"/>
            <a:ext cx="1906587" cy="692150"/>
            <a:chOff x="7092950" y="53975"/>
            <a:chExt cx="1906588" cy="692572"/>
          </a:xfrm>
        </p:grpSpPr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52BB9D5A-B051-4FC8-A9DB-0B0C91425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5011892-7C0D-4FB4-8F7C-E8C245066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5">
            <a:extLst>
              <a:ext uri="{FF2B5EF4-FFF2-40B4-BE49-F238E27FC236}">
                <a16:creationId xmlns:a16="http://schemas.microsoft.com/office/drawing/2014/main" id="{1D2058E9-A8D5-40AD-8B5B-383B91198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924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C7D5A172-9F38-4A44-B6BA-587315020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212" y="74613"/>
            <a:ext cx="8491951" cy="105092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b="1" dirty="0">
                <a:solidFill>
                  <a:srgbClr val="0070C0"/>
                </a:solidFill>
                <a:latin typeface="+mn-lt"/>
              </a:rPr>
              <a:t>Plan</a:t>
            </a:r>
            <a:endParaRPr lang="en-GB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F3F737-610F-46A1-99F0-D993A4F23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1235" y="2167279"/>
            <a:ext cx="9806608" cy="317261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CH" dirty="0"/>
              <a:t>Systèmes de santé et performance sanitaire sur le COVID-19</a:t>
            </a:r>
          </a:p>
          <a:p>
            <a:pPr marL="514350" indent="-514350">
              <a:buFont typeface="+mj-lt"/>
              <a:buAutoNum type="arabicPeriod"/>
            </a:pPr>
            <a:r>
              <a:rPr lang="fr-CH" dirty="0"/>
              <a:t>Choix politiques pour la riposte</a:t>
            </a:r>
          </a:p>
          <a:p>
            <a:pPr marL="514350" indent="-514350">
              <a:buFont typeface="+mj-lt"/>
              <a:buAutoNum type="arabicPeriod"/>
            </a:pPr>
            <a:r>
              <a:rPr lang="fr-CH" dirty="0"/>
              <a:t>Performance sanitaire et économique</a:t>
            </a:r>
          </a:p>
          <a:p>
            <a:pPr marL="514350" indent="-514350">
              <a:buFont typeface="+mj-lt"/>
              <a:buAutoNum type="arabicPeriod"/>
            </a:pPr>
            <a:r>
              <a:rPr lang="fr-CH" dirty="0"/>
              <a:t>Les vaccins et les traitements</a:t>
            </a:r>
          </a:p>
          <a:p>
            <a:pPr marL="514350" indent="-514350">
              <a:buFont typeface="+mj-lt"/>
              <a:buAutoNum type="arabicPeriod"/>
            </a:pPr>
            <a:r>
              <a:rPr lang="fr-CH" dirty="0"/>
              <a:t>Conclusions</a:t>
            </a:r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F3D648AC-65A0-4E24-8EFE-CEF092DB0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968E8B-D8D4-4927-85F8-23203C4CC14A}" type="slidenum">
              <a:rPr lang="fr-CH" smtClean="0"/>
              <a:t>2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987473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BCC8A40A-9D70-4979-B98C-0F13F45AB065}"/>
              </a:ext>
            </a:extLst>
          </p:cNvPr>
          <p:cNvGrpSpPr>
            <a:grpSpLocks/>
          </p:cNvGrpSpPr>
          <p:nvPr/>
        </p:nvGrpSpPr>
        <p:grpSpPr bwMode="auto">
          <a:xfrm>
            <a:off x="10190163" y="74613"/>
            <a:ext cx="1906587" cy="692150"/>
            <a:chOff x="7092950" y="53975"/>
            <a:chExt cx="1906588" cy="692572"/>
          </a:xfrm>
        </p:grpSpPr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52BB9D5A-B051-4FC8-A9DB-0B0C91425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5011892-7C0D-4FB4-8F7C-E8C245066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5">
            <a:extLst>
              <a:ext uri="{FF2B5EF4-FFF2-40B4-BE49-F238E27FC236}">
                <a16:creationId xmlns:a16="http://schemas.microsoft.com/office/drawing/2014/main" id="{1D2058E9-A8D5-40AD-8B5B-383B91198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924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1D6A068-8E08-449B-9E70-9D17C28E7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8E8B-D8D4-4927-85F8-23203C4CC14A}" type="slidenum">
              <a:rPr lang="fr-CH" smtClean="0"/>
              <a:t>20</a:t>
            </a:fld>
            <a:endParaRPr lang="fr-CH" dirty="0"/>
          </a:p>
        </p:txBody>
      </p:sp>
      <p:pic>
        <p:nvPicPr>
          <p:cNvPr id="16" name="Espace réservé du contenu 15">
            <a:extLst>
              <a:ext uri="{FF2B5EF4-FFF2-40B4-BE49-F238E27FC236}">
                <a16:creationId xmlns:a16="http://schemas.microsoft.com/office/drawing/2014/main" id="{8242B468-2D22-4AD6-A80A-4D68DDCC7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853361" y="1198326"/>
            <a:ext cx="6485277" cy="4461347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F1CC5A0-ABA6-4D18-9FB3-E92E143B72FA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2849705" y="3374695"/>
            <a:ext cx="1454543" cy="34737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FC765FC3-47F8-4448-A5C0-B1587367EAB5}"/>
              </a:ext>
            </a:extLst>
          </p:cNvPr>
          <p:cNvSpPr txBox="1"/>
          <p:nvPr/>
        </p:nvSpPr>
        <p:spPr>
          <a:xfrm>
            <a:off x="142041" y="3121904"/>
            <a:ext cx="27076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/>
              <a:t>Brésil</a:t>
            </a:r>
          </a:p>
          <a:p>
            <a:r>
              <a:rPr lang="fr-CH" sz="2400" b="1" dirty="0"/>
              <a:t>290 décès/100Kpop</a:t>
            </a:r>
          </a:p>
          <a:p>
            <a:r>
              <a:rPr lang="fr-CH" sz="2400" dirty="0"/>
              <a:t>Vaccinés: 77%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F747FDC1-4F86-44E4-80CE-9821B037511E}"/>
              </a:ext>
            </a:extLst>
          </p:cNvPr>
          <p:cNvCxnSpPr>
            <a:cxnSpLocks/>
          </p:cNvCxnSpPr>
          <p:nvPr/>
        </p:nvCxnSpPr>
        <p:spPr>
          <a:xfrm flipV="1">
            <a:off x="3096835" y="3874833"/>
            <a:ext cx="2872044" cy="125793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D22CDB90-72E6-4ABB-B23D-CE67EBDB73B6}"/>
              </a:ext>
            </a:extLst>
          </p:cNvPr>
          <p:cNvSpPr txBox="1"/>
          <p:nvPr/>
        </p:nvSpPr>
        <p:spPr>
          <a:xfrm>
            <a:off x="219787" y="4933027"/>
            <a:ext cx="27076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/>
              <a:t>Afrique du Sud</a:t>
            </a:r>
          </a:p>
          <a:p>
            <a:r>
              <a:rPr lang="fr-CH" sz="2400" b="1" dirty="0"/>
              <a:t>153 décès/100Kpop</a:t>
            </a:r>
          </a:p>
          <a:p>
            <a:r>
              <a:rPr lang="fr-CH" sz="2400" dirty="0"/>
              <a:t>Vaccinés: 28%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99435DBF-5E76-4314-A30A-A4A3B863C648}"/>
              </a:ext>
            </a:extLst>
          </p:cNvPr>
          <p:cNvCxnSpPr>
            <a:cxnSpLocks/>
          </p:cNvCxnSpPr>
          <p:nvPr/>
        </p:nvCxnSpPr>
        <p:spPr>
          <a:xfrm flipH="1">
            <a:off x="7286574" y="1494086"/>
            <a:ext cx="202672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DE67A9EB-4786-46DD-91E5-F26541664F52}"/>
              </a:ext>
            </a:extLst>
          </p:cNvPr>
          <p:cNvSpPr txBox="1"/>
          <p:nvPr/>
        </p:nvSpPr>
        <p:spPr>
          <a:xfrm>
            <a:off x="9383533" y="1273084"/>
            <a:ext cx="27076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/>
              <a:t>Russie</a:t>
            </a:r>
          </a:p>
          <a:p>
            <a:r>
              <a:rPr lang="fr-CH" sz="2400" b="1" dirty="0"/>
              <a:t>180 décès/100Kpop</a:t>
            </a:r>
          </a:p>
          <a:p>
            <a:r>
              <a:rPr lang="fr-CH" sz="2400" dirty="0"/>
              <a:t>Vaccinés: 44%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736265D3-B9A1-44F0-BA00-A4AD0F858E53}"/>
              </a:ext>
            </a:extLst>
          </p:cNvPr>
          <p:cNvCxnSpPr>
            <a:cxnSpLocks/>
          </p:cNvCxnSpPr>
          <p:nvPr/>
        </p:nvCxnSpPr>
        <p:spPr>
          <a:xfrm flipH="1" flipV="1">
            <a:off x="7565272" y="2283370"/>
            <a:ext cx="1720182" cy="82800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FE3C641C-ACAF-4223-8C2E-CEC77AC785A1}"/>
              </a:ext>
            </a:extLst>
          </p:cNvPr>
          <p:cNvSpPr txBox="1"/>
          <p:nvPr/>
        </p:nvSpPr>
        <p:spPr>
          <a:xfrm>
            <a:off x="9313294" y="2896823"/>
            <a:ext cx="26323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/>
              <a:t>Chine</a:t>
            </a:r>
          </a:p>
          <a:p>
            <a:r>
              <a:rPr lang="fr-CH" sz="2400" b="1" dirty="0"/>
              <a:t>0,3 décès/100Kpop</a:t>
            </a:r>
          </a:p>
          <a:p>
            <a:r>
              <a:rPr lang="fr-CH" sz="2400" dirty="0"/>
              <a:t>Vaccinés: &gt;50%?</a:t>
            </a:r>
          </a:p>
          <a:p>
            <a:endParaRPr lang="fr-CH" sz="2400" b="1" dirty="0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B1078825-247D-436D-8AF1-C6870C85048B}"/>
              </a:ext>
            </a:extLst>
          </p:cNvPr>
          <p:cNvCxnSpPr>
            <a:cxnSpLocks/>
          </p:cNvCxnSpPr>
          <p:nvPr/>
        </p:nvCxnSpPr>
        <p:spPr>
          <a:xfrm flipH="1" flipV="1">
            <a:off x="7161118" y="2861358"/>
            <a:ext cx="1406962" cy="150856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03F20796-9CB9-4E8D-BBB7-889E8FA6832F}"/>
              </a:ext>
            </a:extLst>
          </p:cNvPr>
          <p:cNvSpPr txBox="1"/>
          <p:nvPr/>
        </p:nvSpPr>
        <p:spPr>
          <a:xfrm>
            <a:off x="8796936" y="4367521"/>
            <a:ext cx="25521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/>
              <a:t>Inde</a:t>
            </a:r>
          </a:p>
          <a:p>
            <a:r>
              <a:rPr lang="fr-CH" sz="2400" b="1" dirty="0"/>
              <a:t>34 décès/100Kpop</a:t>
            </a:r>
          </a:p>
          <a:p>
            <a:r>
              <a:rPr lang="fr-CH" sz="2400" dirty="0"/>
              <a:t>Vaccinés: 56%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D88D10-3100-479F-8FA9-2F5692DA863F}"/>
              </a:ext>
            </a:extLst>
          </p:cNvPr>
          <p:cNvSpPr/>
          <p:nvPr/>
        </p:nvSpPr>
        <p:spPr>
          <a:xfrm>
            <a:off x="362140" y="1093976"/>
            <a:ext cx="2283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/>
              <a:t>25 novembre 2021</a:t>
            </a:r>
          </a:p>
        </p:txBody>
      </p:sp>
      <p:sp>
        <p:nvSpPr>
          <p:cNvPr id="31" name="Titre 1">
            <a:extLst>
              <a:ext uri="{FF2B5EF4-FFF2-40B4-BE49-F238E27FC236}">
                <a16:creationId xmlns:a16="http://schemas.microsoft.com/office/drawing/2014/main" id="{A002AE81-568B-4BB7-8808-F2D773B1E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346" y="74613"/>
            <a:ext cx="8563067" cy="1050925"/>
          </a:xfr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sz="4000" b="1" dirty="0">
                <a:solidFill>
                  <a:srgbClr val="0070C0"/>
                </a:solidFill>
                <a:latin typeface="+mn-lt"/>
              </a:rPr>
              <a:t>Performance sanitaire COVID</a:t>
            </a:r>
            <a:br>
              <a:rPr lang="en-GB" sz="4000" b="1" dirty="0">
                <a:solidFill>
                  <a:srgbClr val="0070C0"/>
                </a:solidFill>
                <a:latin typeface="+mn-lt"/>
              </a:rPr>
            </a:br>
            <a:r>
              <a:rPr lang="en-GB" sz="4000" b="1" dirty="0">
                <a:solidFill>
                  <a:srgbClr val="0070C0"/>
                </a:solidFill>
                <a:latin typeface="+mn-lt"/>
              </a:rPr>
              <a:t>dans les BRICS</a:t>
            </a:r>
            <a:endParaRPr lang="en-GB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A7A330-8209-453F-B5A3-819E7AE39150}"/>
              </a:ext>
            </a:extLst>
          </p:cNvPr>
          <p:cNvSpPr/>
          <p:nvPr/>
        </p:nvSpPr>
        <p:spPr>
          <a:xfrm>
            <a:off x="6095999" y="6130651"/>
            <a:ext cx="453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/>
              <a:t>https://ourworldindata.org/covid-vaccinations</a:t>
            </a:r>
          </a:p>
        </p:txBody>
      </p:sp>
    </p:spTree>
    <p:extLst>
      <p:ext uri="{BB962C8B-B14F-4D97-AF65-F5344CB8AC3E}">
        <p14:creationId xmlns:p14="http://schemas.microsoft.com/office/powerpoint/2010/main" val="876473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BCC8A40A-9D70-4979-B98C-0F13F45AB065}"/>
              </a:ext>
            </a:extLst>
          </p:cNvPr>
          <p:cNvGrpSpPr>
            <a:grpSpLocks/>
          </p:cNvGrpSpPr>
          <p:nvPr/>
        </p:nvGrpSpPr>
        <p:grpSpPr bwMode="auto">
          <a:xfrm>
            <a:off x="10190163" y="74613"/>
            <a:ext cx="1906587" cy="692150"/>
            <a:chOff x="7092950" y="53975"/>
            <a:chExt cx="1906588" cy="692572"/>
          </a:xfrm>
        </p:grpSpPr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52BB9D5A-B051-4FC8-A9DB-0B0C91425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5011892-7C0D-4FB4-8F7C-E8C245066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5">
            <a:extLst>
              <a:ext uri="{FF2B5EF4-FFF2-40B4-BE49-F238E27FC236}">
                <a16:creationId xmlns:a16="http://schemas.microsoft.com/office/drawing/2014/main" id="{1D2058E9-A8D5-40AD-8B5B-383B91198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924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1D6A068-8E08-449B-9E70-9D17C28E7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8E8B-D8D4-4927-85F8-23203C4CC14A}" type="slidenum">
              <a:rPr lang="fr-CH" smtClean="0"/>
              <a:t>21</a:t>
            </a:fld>
            <a:endParaRPr lang="fr-CH" dirty="0"/>
          </a:p>
        </p:txBody>
      </p:sp>
      <p:pic>
        <p:nvPicPr>
          <p:cNvPr id="16" name="Espace réservé du contenu 15">
            <a:extLst>
              <a:ext uri="{FF2B5EF4-FFF2-40B4-BE49-F238E27FC236}">
                <a16:creationId xmlns:a16="http://schemas.microsoft.com/office/drawing/2014/main" id="{8242B468-2D22-4AD6-A80A-4D68DDCC7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853361" y="1198326"/>
            <a:ext cx="6485277" cy="4461347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F1CC5A0-ABA6-4D18-9FB3-E92E143B72FA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2660679" y="3374695"/>
            <a:ext cx="1643569" cy="16270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FC765FC3-47F8-4448-A5C0-B1587367EAB5}"/>
              </a:ext>
            </a:extLst>
          </p:cNvPr>
          <p:cNvSpPr txBox="1"/>
          <p:nvPr/>
        </p:nvSpPr>
        <p:spPr>
          <a:xfrm>
            <a:off x="142041" y="3121904"/>
            <a:ext cx="25186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/>
              <a:t>Brésil</a:t>
            </a:r>
          </a:p>
          <a:p>
            <a:r>
              <a:rPr lang="fr-CH" sz="2400" b="1" dirty="0"/>
              <a:t>PIB 2020/19 </a:t>
            </a:r>
            <a:r>
              <a:rPr lang="fr-CH" sz="2400" b="1" dirty="0">
                <a:solidFill>
                  <a:srgbClr val="FF0000"/>
                </a:solidFill>
              </a:rPr>
              <a:t>-4.5%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F747FDC1-4F86-44E4-80CE-9821B037511E}"/>
              </a:ext>
            </a:extLst>
          </p:cNvPr>
          <p:cNvCxnSpPr>
            <a:cxnSpLocks/>
          </p:cNvCxnSpPr>
          <p:nvPr/>
        </p:nvCxnSpPr>
        <p:spPr>
          <a:xfrm flipV="1">
            <a:off x="3440367" y="3874833"/>
            <a:ext cx="2536071" cy="112658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D22CDB90-72E6-4ABB-B23D-CE67EBDB73B6}"/>
              </a:ext>
            </a:extLst>
          </p:cNvPr>
          <p:cNvSpPr txBox="1"/>
          <p:nvPr/>
        </p:nvSpPr>
        <p:spPr>
          <a:xfrm>
            <a:off x="779061" y="4749722"/>
            <a:ext cx="25875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/>
              <a:t>Afrique du Sud</a:t>
            </a:r>
          </a:p>
          <a:p>
            <a:r>
              <a:rPr lang="fr-CH" sz="2400" b="1" dirty="0"/>
              <a:t>PIB 2020/19 </a:t>
            </a:r>
            <a:r>
              <a:rPr lang="fr-CH" sz="2400" b="1" dirty="0">
                <a:solidFill>
                  <a:srgbClr val="FF0000"/>
                </a:solidFill>
              </a:rPr>
              <a:t>-7.0%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99435DBF-5E76-4314-A30A-A4A3B863C648}"/>
              </a:ext>
            </a:extLst>
          </p:cNvPr>
          <p:cNvCxnSpPr>
            <a:cxnSpLocks/>
          </p:cNvCxnSpPr>
          <p:nvPr/>
        </p:nvCxnSpPr>
        <p:spPr>
          <a:xfrm flipH="1">
            <a:off x="7286574" y="1488509"/>
            <a:ext cx="2052064" cy="557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DE67A9EB-4786-46DD-91E5-F26541664F52}"/>
              </a:ext>
            </a:extLst>
          </p:cNvPr>
          <p:cNvSpPr txBox="1"/>
          <p:nvPr/>
        </p:nvSpPr>
        <p:spPr>
          <a:xfrm>
            <a:off x="9338638" y="1255940"/>
            <a:ext cx="25186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/>
              <a:t>Russie</a:t>
            </a:r>
          </a:p>
          <a:p>
            <a:r>
              <a:rPr lang="fr-CH" sz="2400" b="1" dirty="0"/>
              <a:t>PIB 2020/19 </a:t>
            </a:r>
            <a:r>
              <a:rPr lang="fr-CH" sz="2400" b="1" dirty="0">
                <a:solidFill>
                  <a:srgbClr val="FF0000"/>
                </a:solidFill>
              </a:rPr>
              <a:t>-4.5%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736265D3-B9A1-44F0-BA00-A4AD0F858E53}"/>
              </a:ext>
            </a:extLst>
          </p:cNvPr>
          <p:cNvCxnSpPr>
            <a:cxnSpLocks/>
          </p:cNvCxnSpPr>
          <p:nvPr/>
        </p:nvCxnSpPr>
        <p:spPr>
          <a:xfrm flipH="1" flipV="1">
            <a:off x="7565272" y="2283371"/>
            <a:ext cx="1816169" cy="88419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FE3C641C-ACAF-4223-8C2E-CEC77AC785A1}"/>
              </a:ext>
            </a:extLst>
          </p:cNvPr>
          <p:cNvSpPr txBox="1"/>
          <p:nvPr/>
        </p:nvSpPr>
        <p:spPr>
          <a:xfrm>
            <a:off x="9471383" y="2936729"/>
            <a:ext cx="2577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/>
              <a:t>Chine</a:t>
            </a:r>
          </a:p>
          <a:p>
            <a:r>
              <a:rPr lang="fr-CH" sz="2400" b="1" dirty="0"/>
              <a:t>PIB 2020/19 </a:t>
            </a:r>
            <a:r>
              <a:rPr lang="fr-CH" sz="2400" b="1" dirty="0">
                <a:solidFill>
                  <a:schemeClr val="accent6"/>
                </a:solidFill>
              </a:rPr>
              <a:t>+2.3%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B1078825-247D-436D-8AF1-C6870C85048B}"/>
              </a:ext>
            </a:extLst>
          </p:cNvPr>
          <p:cNvCxnSpPr>
            <a:cxnSpLocks/>
          </p:cNvCxnSpPr>
          <p:nvPr/>
        </p:nvCxnSpPr>
        <p:spPr>
          <a:xfrm flipH="1" flipV="1">
            <a:off x="7161118" y="2861358"/>
            <a:ext cx="1639351" cy="171327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03F20796-9CB9-4E8D-BBB7-889E8FA6832F}"/>
              </a:ext>
            </a:extLst>
          </p:cNvPr>
          <p:cNvSpPr txBox="1"/>
          <p:nvPr/>
        </p:nvSpPr>
        <p:spPr>
          <a:xfrm>
            <a:off x="8953542" y="4403147"/>
            <a:ext cx="25186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/>
              <a:t>Inde</a:t>
            </a:r>
          </a:p>
          <a:p>
            <a:r>
              <a:rPr lang="fr-CH" sz="2400" b="1" dirty="0"/>
              <a:t>PIB 2020/19 </a:t>
            </a:r>
            <a:r>
              <a:rPr lang="fr-CH" sz="2400" b="1" dirty="0">
                <a:solidFill>
                  <a:srgbClr val="FF0000"/>
                </a:solidFill>
              </a:rPr>
              <a:t>-7.5%</a:t>
            </a:r>
          </a:p>
        </p:txBody>
      </p:sp>
      <p:sp>
        <p:nvSpPr>
          <p:cNvPr id="30" name="Titre 1">
            <a:extLst>
              <a:ext uri="{FF2B5EF4-FFF2-40B4-BE49-F238E27FC236}">
                <a16:creationId xmlns:a16="http://schemas.microsoft.com/office/drawing/2014/main" id="{FE6F713F-2B3B-4F5F-B364-752882411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346" y="74613"/>
            <a:ext cx="8563067" cy="1050925"/>
          </a:xfr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sz="4000" b="1" dirty="0">
                <a:solidFill>
                  <a:srgbClr val="0070C0"/>
                </a:solidFill>
                <a:latin typeface="+mn-lt"/>
              </a:rPr>
              <a:t>Performance </a:t>
            </a:r>
            <a:r>
              <a:rPr lang="en-GB" sz="4000" b="1" dirty="0" err="1">
                <a:solidFill>
                  <a:srgbClr val="0070C0"/>
                </a:solidFill>
                <a:latin typeface="+mn-lt"/>
              </a:rPr>
              <a:t>économique</a:t>
            </a:r>
            <a:br>
              <a:rPr lang="en-GB" sz="4000" b="1" dirty="0">
                <a:solidFill>
                  <a:srgbClr val="0070C0"/>
                </a:solidFill>
                <a:latin typeface="+mn-lt"/>
              </a:rPr>
            </a:br>
            <a:r>
              <a:rPr lang="en-GB" sz="4000" b="1" dirty="0">
                <a:solidFill>
                  <a:srgbClr val="0070C0"/>
                </a:solidFill>
                <a:latin typeface="+mn-lt"/>
              </a:rPr>
              <a:t>des BRICS </a:t>
            </a:r>
            <a:r>
              <a:rPr lang="en-GB" sz="4000" b="1" dirty="0" err="1">
                <a:solidFill>
                  <a:srgbClr val="0070C0"/>
                </a:solidFill>
                <a:latin typeface="+mn-lt"/>
              </a:rPr>
              <a:t>durant</a:t>
            </a:r>
            <a:r>
              <a:rPr lang="en-GB" sz="4000" b="1" dirty="0">
                <a:solidFill>
                  <a:srgbClr val="0070C0"/>
                </a:solidFill>
                <a:latin typeface="+mn-lt"/>
              </a:rPr>
              <a:t> la </a:t>
            </a:r>
            <a:r>
              <a:rPr lang="en-GB" sz="4000" b="1" dirty="0" err="1">
                <a:solidFill>
                  <a:srgbClr val="0070C0"/>
                </a:solidFill>
                <a:latin typeface="+mn-lt"/>
              </a:rPr>
              <a:t>crise</a:t>
            </a:r>
            <a:endParaRPr lang="en-GB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1990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BCC8A40A-9D70-4979-B98C-0F13F45AB065}"/>
              </a:ext>
            </a:extLst>
          </p:cNvPr>
          <p:cNvGrpSpPr>
            <a:grpSpLocks/>
          </p:cNvGrpSpPr>
          <p:nvPr/>
        </p:nvGrpSpPr>
        <p:grpSpPr bwMode="auto">
          <a:xfrm>
            <a:off x="10190163" y="74613"/>
            <a:ext cx="1906587" cy="692150"/>
            <a:chOff x="7092950" y="53975"/>
            <a:chExt cx="1906588" cy="692572"/>
          </a:xfrm>
        </p:grpSpPr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52BB9D5A-B051-4FC8-A9DB-0B0C91425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5011892-7C0D-4FB4-8F7C-E8C245066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5">
            <a:extLst>
              <a:ext uri="{FF2B5EF4-FFF2-40B4-BE49-F238E27FC236}">
                <a16:creationId xmlns:a16="http://schemas.microsoft.com/office/drawing/2014/main" id="{1D2058E9-A8D5-40AD-8B5B-383B91198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924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1D6A068-8E08-449B-9E70-9D17C28E7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8E8B-D8D4-4927-85F8-23203C4CC14A}" type="slidenum">
              <a:rPr lang="fr-CH" smtClean="0"/>
              <a:t>22</a:t>
            </a:fld>
            <a:endParaRPr lang="fr-CH" dirty="0"/>
          </a:p>
        </p:txBody>
      </p:sp>
      <p:pic>
        <p:nvPicPr>
          <p:cNvPr id="16" name="Espace réservé du contenu 15">
            <a:extLst>
              <a:ext uri="{FF2B5EF4-FFF2-40B4-BE49-F238E27FC236}">
                <a16:creationId xmlns:a16="http://schemas.microsoft.com/office/drawing/2014/main" id="{8242B468-2D22-4AD6-A80A-4D68DDCC7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853361" y="1198326"/>
            <a:ext cx="6485277" cy="4461347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F1CC5A0-ABA6-4D18-9FB3-E92E143B72FA}"/>
              </a:ext>
            </a:extLst>
          </p:cNvPr>
          <p:cNvCxnSpPr>
            <a:cxnSpLocks/>
          </p:cNvCxnSpPr>
          <p:nvPr/>
        </p:nvCxnSpPr>
        <p:spPr>
          <a:xfrm flipV="1">
            <a:off x="2460292" y="3374694"/>
            <a:ext cx="1843956" cy="882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FC765FC3-47F8-4448-A5C0-B1587367EAB5}"/>
              </a:ext>
            </a:extLst>
          </p:cNvPr>
          <p:cNvSpPr txBox="1"/>
          <p:nvPr/>
        </p:nvSpPr>
        <p:spPr>
          <a:xfrm>
            <a:off x="1005849" y="3064527"/>
            <a:ext cx="21932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err="1"/>
              <a:t>Fiocruz</a:t>
            </a:r>
            <a:endParaRPr lang="fr-CH" sz="2800" b="1" dirty="0"/>
          </a:p>
          <a:p>
            <a:r>
              <a:rPr lang="fr-CH" sz="2800" b="1" dirty="0"/>
              <a:t>(sous licence)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F747FDC1-4F86-44E4-80CE-9821B037511E}"/>
              </a:ext>
            </a:extLst>
          </p:cNvPr>
          <p:cNvCxnSpPr>
            <a:cxnSpLocks/>
          </p:cNvCxnSpPr>
          <p:nvPr/>
        </p:nvCxnSpPr>
        <p:spPr>
          <a:xfrm flipV="1">
            <a:off x="3692964" y="3869781"/>
            <a:ext cx="2263266" cy="99018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D22CDB90-72E6-4ABB-B23D-CE67EBDB73B6}"/>
              </a:ext>
            </a:extLst>
          </p:cNvPr>
          <p:cNvSpPr txBox="1"/>
          <p:nvPr/>
        </p:nvSpPr>
        <p:spPr>
          <a:xfrm>
            <a:off x="2705193" y="4532081"/>
            <a:ext cx="1130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/>
              <a:t>Aucun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99435DBF-5E76-4314-A30A-A4A3B863C648}"/>
              </a:ext>
            </a:extLst>
          </p:cNvPr>
          <p:cNvCxnSpPr>
            <a:cxnSpLocks/>
          </p:cNvCxnSpPr>
          <p:nvPr/>
        </p:nvCxnSpPr>
        <p:spPr>
          <a:xfrm flipH="1">
            <a:off x="7286575" y="1494086"/>
            <a:ext cx="151055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DE67A9EB-4786-46DD-91E5-F26541664F52}"/>
              </a:ext>
            </a:extLst>
          </p:cNvPr>
          <p:cNvSpPr txBox="1"/>
          <p:nvPr/>
        </p:nvSpPr>
        <p:spPr>
          <a:xfrm>
            <a:off x="8840921" y="1078382"/>
            <a:ext cx="34027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err="1"/>
              <a:t>Gamaleya</a:t>
            </a:r>
            <a:r>
              <a:rPr lang="fr-CH" sz="2800" b="1" dirty="0"/>
              <a:t> (</a:t>
            </a:r>
            <a:r>
              <a:rPr lang="fr-CH" sz="2800" b="1" dirty="0" err="1"/>
              <a:t>Sputnik</a:t>
            </a:r>
            <a:r>
              <a:rPr lang="fr-CH" sz="2800" b="1" dirty="0"/>
              <a:t> V)</a:t>
            </a:r>
          </a:p>
          <a:p>
            <a:r>
              <a:rPr lang="fr-CH" sz="2800" b="1" dirty="0" err="1"/>
              <a:t>Vector</a:t>
            </a:r>
            <a:r>
              <a:rPr lang="fr-CH" sz="2800" b="1" dirty="0"/>
              <a:t> Institute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736265D3-B9A1-44F0-BA00-A4AD0F858E53}"/>
              </a:ext>
            </a:extLst>
          </p:cNvPr>
          <p:cNvCxnSpPr>
            <a:cxnSpLocks/>
          </p:cNvCxnSpPr>
          <p:nvPr/>
        </p:nvCxnSpPr>
        <p:spPr>
          <a:xfrm flipH="1" flipV="1">
            <a:off x="7565273" y="2283370"/>
            <a:ext cx="1477688" cy="73263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FE3C641C-ACAF-4223-8C2E-CEC77AC785A1}"/>
              </a:ext>
            </a:extLst>
          </p:cNvPr>
          <p:cNvSpPr txBox="1"/>
          <p:nvPr/>
        </p:nvSpPr>
        <p:spPr>
          <a:xfrm>
            <a:off x="9090771" y="2801812"/>
            <a:ext cx="31198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err="1"/>
              <a:t>Sinopharm</a:t>
            </a:r>
            <a:r>
              <a:rPr lang="fr-CH" sz="2800" b="1" dirty="0"/>
              <a:t>, </a:t>
            </a:r>
            <a:r>
              <a:rPr lang="fr-CH" sz="2800" b="1" dirty="0" err="1"/>
              <a:t>Sinovac</a:t>
            </a:r>
            <a:endParaRPr lang="fr-CH" sz="2800" b="1" dirty="0"/>
          </a:p>
          <a:p>
            <a:r>
              <a:rPr lang="fr-CH" sz="2800" b="1" dirty="0" err="1"/>
              <a:t>CanSino</a:t>
            </a:r>
            <a:r>
              <a:rPr lang="fr-CH" sz="2800" b="1" dirty="0"/>
              <a:t>, ZFSW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B1078825-247D-436D-8AF1-C6870C85048B}"/>
              </a:ext>
            </a:extLst>
          </p:cNvPr>
          <p:cNvCxnSpPr>
            <a:cxnSpLocks/>
          </p:cNvCxnSpPr>
          <p:nvPr/>
        </p:nvCxnSpPr>
        <p:spPr>
          <a:xfrm flipH="1" flipV="1">
            <a:off x="7176274" y="2863118"/>
            <a:ext cx="1583779" cy="16689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03F20796-9CB9-4E8D-BBB7-889E8FA6832F}"/>
              </a:ext>
            </a:extLst>
          </p:cNvPr>
          <p:cNvSpPr txBox="1"/>
          <p:nvPr/>
        </p:nvSpPr>
        <p:spPr>
          <a:xfrm>
            <a:off x="8797129" y="4269366"/>
            <a:ext cx="25566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 err="1"/>
              <a:t>Bharat</a:t>
            </a:r>
            <a:r>
              <a:rPr lang="fr-CH" sz="2800" b="1" dirty="0"/>
              <a:t>, </a:t>
            </a:r>
            <a:r>
              <a:rPr lang="fr-CH" sz="2800" b="1" dirty="0" err="1"/>
              <a:t>AstraZeneca</a:t>
            </a:r>
            <a:endParaRPr lang="fr-CH" sz="2800" b="1" dirty="0"/>
          </a:p>
          <a:p>
            <a:r>
              <a:rPr lang="fr-CH" sz="2800" b="1" dirty="0" err="1"/>
              <a:t>Zydus</a:t>
            </a:r>
            <a:r>
              <a:rPr lang="fr-CH" sz="2800" b="1" dirty="0"/>
              <a:t> </a:t>
            </a:r>
            <a:r>
              <a:rPr lang="fr-CH" sz="2800" b="1" dirty="0" err="1"/>
              <a:t>Cadila</a:t>
            </a:r>
            <a:endParaRPr lang="fr-CH" sz="2800" b="1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A2AE6D22-761A-4C9E-AA92-63487E2CC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462" y="74613"/>
            <a:ext cx="8491951" cy="1050925"/>
          </a:xfr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b="1" dirty="0">
                <a:solidFill>
                  <a:srgbClr val="0070C0"/>
                </a:solidFill>
                <a:latin typeface="+mn-lt"/>
              </a:rPr>
              <a:t>Production de </a:t>
            </a:r>
            <a:r>
              <a:rPr lang="en-GB" b="1" dirty="0" err="1">
                <a:solidFill>
                  <a:srgbClr val="0070C0"/>
                </a:solidFill>
                <a:latin typeface="+mn-lt"/>
              </a:rPr>
              <a:t>vaccins</a:t>
            </a:r>
            <a:r>
              <a:rPr lang="en-GB" b="1" dirty="0">
                <a:solidFill>
                  <a:srgbClr val="0070C0"/>
                </a:solidFill>
                <a:latin typeface="+mn-lt"/>
              </a:rPr>
              <a:t> dans les BRICS</a:t>
            </a:r>
            <a:endParaRPr lang="en-GB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7369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BCC8A40A-9D70-4979-B98C-0F13F45AB065}"/>
              </a:ext>
            </a:extLst>
          </p:cNvPr>
          <p:cNvGrpSpPr>
            <a:grpSpLocks/>
          </p:cNvGrpSpPr>
          <p:nvPr/>
        </p:nvGrpSpPr>
        <p:grpSpPr bwMode="auto">
          <a:xfrm>
            <a:off x="10190163" y="74613"/>
            <a:ext cx="1906587" cy="692150"/>
            <a:chOff x="7092950" y="53975"/>
            <a:chExt cx="1906588" cy="692572"/>
          </a:xfrm>
        </p:grpSpPr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52BB9D5A-B051-4FC8-A9DB-0B0C91425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5011892-7C0D-4FB4-8F7C-E8C245066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5">
            <a:extLst>
              <a:ext uri="{FF2B5EF4-FFF2-40B4-BE49-F238E27FC236}">
                <a16:creationId xmlns:a16="http://schemas.microsoft.com/office/drawing/2014/main" id="{1D2058E9-A8D5-40AD-8B5B-383B91198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924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F6BFBE2-2A7F-41B1-9F38-E7E10889C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024" y="2226399"/>
            <a:ext cx="8963937" cy="1050925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b="1" dirty="0">
                <a:solidFill>
                  <a:srgbClr val="0070C0"/>
                </a:solidFill>
                <a:latin typeface="+mn-lt"/>
              </a:rPr>
              <a:t>4. Les </a:t>
            </a:r>
            <a:r>
              <a:rPr lang="en-GB" b="1" dirty="0" err="1">
                <a:solidFill>
                  <a:srgbClr val="0070C0"/>
                </a:solidFill>
                <a:latin typeface="+mn-lt"/>
              </a:rPr>
              <a:t>vaccins</a:t>
            </a:r>
            <a:r>
              <a:rPr lang="en-GB" b="1" dirty="0">
                <a:solidFill>
                  <a:srgbClr val="0070C0"/>
                </a:solidFill>
                <a:latin typeface="+mn-lt"/>
              </a:rPr>
              <a:t> et les </a:t>
            </a:r>
            <a:r>
              <a:rPr lang="en-GB" b="1" dirty="0" err="1">
                <a:solidFill>
                  <a:srgbClr val="0070C0"/>
                </a:solidFill>
                <a:latin typeface="+mn-lt"/>
              </a:rPr>
              <a:t>traitements</a:t>
            </a:r>
            <a:endParaRPr lang="en-GB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29C4172B-54E5-4857-AAE2-864BB2FF6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968E8B-D8D4-4927-85F8-23203C4CC14A}" type="slidenum">
              <a:rPr lang="fr-CH" smtClean="0"/>
              <a:t>23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005415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BCC8A40A-9D70-4979-B98C-0F13F45AB065}"/>
              </a:ext>
            </a:extLst>
          </p:cNvPr>
          <p:cNvGrpSpPr>
            <a:grpSpLocks/>
          </p:cNvGrpSpPr>
          <p:nvPr/>
        </p:nvGrpSpPr>
        <p:grpSpPr bwMode="auto">
          <a:xfrm>
            <a:off x="10190163" y="74613"/>
            <a:ext cx="1906587" cy="692150"/>
            <a:chOff x="7092950" y="53975"/>
            <a:chExt cx="1906588" cy="692572"/>
          </a:xfrm>
        </p:grpSpPr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52BB9D5A-B051-4FC8-A9DB-0B0C91425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5011892-7C0D-4FB4-8F7C-E8C245066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5">
            <a:extLst>
              <a:ext uri="{FF2B5EF4-FFF2-40B4-BE49-F238E27FC236}">
                <a16:creationId xmlns:a16="http://schemas.microsoft.com/office/drawing/2014/main" id="{1D2058E9-A8D5-40AD-8B5B-383B91198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924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F6BFBE2-2A7F-41B1-9F38-E7E10889C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024" y="98090"/>
            <a:ext cx="8491951" cy="830997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b="1" dirty="0">
                <a:solidFill>
                  <a:srgbClr val="0070C0"/>
                </a:solidFill>
                <a:latin typeface="+mn-lt"/>
              </a:rPr>
              <a:t>Quatre types de </a:t>
            </a:r>
            <a:r>
              <a:rPr lang="en-GB" b="1" dirty="0" err="1">
                <a:solidFill>
                  <a:srgbClr val="0070C0"/>
                </a:solidFill>
                <a:latin typeface="+mn-lt"/>
              </a:rPr>
              <a:t>vaccins</a:t>
            </a:r>
            <a:endParaRPr lang="en-GB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BE8E59A-4969-4BFB-A471-C886FEE8E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716" y="3897162"/>
            <a:ext cx="11328276" cy="2734689"/>
          </a:xfrm>
        </p:spPr>
        <p:txBody>
          <a:bodyPr>
            <a:normAutofit/>
          </a:bodyPr>
          <a:lstStyle/>
          <a:p>
            <a:r>
              <a:rPr lang="fr-CH" sz="2200" b="1" dirty="0"/>
              <a:t>Vaccins inactivés </a:t>
            </a:r>
            <a:r>
              <a:rPr lang="fr-CH" sz="2200" dirty="0"/>
              <a:t>: </a:t>
            </a:r>
            <a:r>
              <a:rPr lang="fr-CH" sz="2200" dirty="0" err="1">
                <a:highlight>
                  <a:srgbClr val="00FF00"/>
                </a:highlight>
              </a:rPr>
              <a:t>Sinopharm</a:t>
            </a:r>
            <a:r>
              <a:rPr lang="fr-CH" sz="2200" dirty="0">
                <a:highlight>
                  <a:srgbClr val="00FF00"/>
                </a:highlight>
              </a:rPr>
              <a:t> (Chine)</a:t>
            </a:r>
            <a:r>
              <a:rPr lang="fr-CH" sz="2200" dirty="0"/>
              <a:t>, </a:t>
            </a:r>
            <a:r>
              <a:rPr lang="fr-CH" sz="2200" dirty="0" err="1">
                <a:highlight>
                  <a:srgbClr val="00FF00"/>
                </a:highlight>
              </a:rPr>
              <a:t>Sinovac</a:t>
            </a:r>
            <a:r>
              <a:rPr lang="fr-CH" sz="2200" dirty="0">
                <a:highlight>
                  <a:srgbClr val="00FF00"/>
                </a:highlight>
              </a:rPr>
              <a:t> (Chine)</a:t>
            </a:r>
            <a:r>
              <a:rPr lang="fr-CH" sz="2200" dirty="0"/>
              <a:t>, </a:t>
            </a:r>
            <a:r>
              <a:rPr lang="fr-CH" sz="2200" dirty="0" err="1">
                <a:highlight>
                  <a:srgbClr val="00FF00"/>
                </a:highlight>
              </a:rPr>
              <a:t>Bharat</a:t>
            </a:r>
            <a:r>
              <a:rPr lang="fr-CH" sz="2200" dirty="0">
                <a:highlight>
                  <a:srgbClr val="00FF00"/>
                </a:highlight>
              </a:rPr>
              <a:t> (Inde</a:t>
            </a:r>
            <a:r>
              <a:rPr lang="fr-CH" sz="2200" dirty="0"/>
              <a:t>), </a:t>
            </a:r>
            <a:r>
              <a:rPr lang="fr-CH" sz="2200" dirty="0" err="1"/>
              <a:t>Valneva</a:t>
            </a:r>
            <a:r>
              <a:rPr lang="fr-CH" sz="2200" dirty="0"/>
              <a:t> (France)</a:t>
            </a:r>
          </a:p>
          <a:p>
            <a:r>
              <a:rPr lang="fr-CH" sz="2200" b="1" dirty="0"/>
              <a:t>Protéine purifiée </a:t>
            </a:r>
            <a:r>
              <a:rPr lang="fr-CH" sz="2200" dirty="0"/>
              <a:t>: </a:t>
            </a:r>
            <a:r>
              <a:rPr lang="fr-CH" sz="2200" dirty="0" err="1"/>
              <a:t>Novavax</a:t>
            </a:r>
            <a:r>
              <a:rPr lang="fr-CH" sz="2200" dirty="0"/>
              <a:t>, </a:t>
            </a:r>
            <a:r>
              <a:rPr lang="fr-CH" sz="2200" dirty="0" err="1">
                <a:highlight>
                  <a:srgbClr val="00FF00"/>
                </a:highlight>
              </a:rPr>
              <a:t>Bektop</a:t>
            </a:r>
            <a:r>
              <a:rPr lang="fr-CH" sz="2200" dirty="0">
                <a:highlight>
                  <a:srgbClr val="00FF00"/>
                </a:highlight>
              </a:rPr>
              <a:t> (Russie)</a:t>
            </a:r>
            <a:r>
              <a:rPr lang="fr-CH" sz="2200" dirty="0"/>
              <a:t>, </a:t>
            </a:r>
            <a:r>
              <a:rPr lang="fr-CH" sz="2200" dirty="0">
                <a:highlight>
                  <a:srgbClr val="00FF00"/>
                </a:highlight>
              </a:rPr>
              <a:t>ZFSW, (Chine), </a:t>
            </a:r>
            <a:r>
              <a:rPr lang="fr-CH" sz="2200" dirty="0" err="1">
                <a:highlight>
                  <a:srgbClr val="00FF00"/>
                </a:highlight>
              </a:rPr>
              <a:t>Soberana</a:t>
            </a:r>
            <a:r>
              <a:rPr lang="fr-CH" sz="2200" dirty="0">
                <a:highlight>
                  <a:srgbClr val="00FF00"/>
                </a:highlight>
              </a:rPr>
              <a:t> (Cuba)</a:t>
            </a:r>
            <a:r>
              <a:rPr lang="fr-CH" sz="2200" dirty="0"/>
              <a:t> </a:t>
            </a:r>
          </a:p>
          <a:p>
            <a:r>
              <a:rPr lang="fr-CH" sz="2200" b="1" dirty="0"/>
              <a:t>Vecteur viral </a:t>
            </a:r>
            <a:r>
              <a:rPr lang="fr-CH" sz="2200" dirty="0"/>
              <a:t>: </a:t>
            </a:r>
            <a:r>
              <a:rPr lang="fr-CH" sz="2200" dirty="0" err="1">
                <a:highlight>
                  <a:srgbClr val="FFFF00"/>
                </a:highlight>
              </a:rPr>
              <a:t>AstraZeneca</a:t>
            </a:r>
            <a:r>
              <a:rPr lang="fr-CH" sz="2200" dirty="0">
                <a:highlight>
                  <a:srgbClr val="FFFF00"/>
                </a:highlight>
              </a:rPr>
              <a:t>,</a:t>
            </a:r>
            <a:r>
              <a:rPr lang="fr-CH" sz="2200" dirty="0"/>
              <a:t> </a:t>
            </a:r>
            <a:r>
              <a:rPr lang="fr-CH" sz="2200" dirty="0" err="1">
                <a:highlight>
                  <a:srgbClr val="00FF00"/>
                </a:highlight>
              </a:rPr>
              <a:t>CanSinoBio</a:t>
            </a:r>
            <a:r>
              <a:rPr lang="fr-CH" sz="2200" dirty="0">
                <a:highlight>
                  <a:srgbClr val="00FF00"/>
                </a:highlight>
              </a:rPr>
              <a:t>, </a:t>
            </a:r>
            <a:r>
              <a:rPr lang="fr-CH" sz="2200" dirty="0" err="1">
                <a:highlight>
                  <a:srgbClr val="00FF00"/>
                </a:highlight>
              </a:rPr>
              <a:t>Sputnik</a:t>
            </a:r>
            <a:r>
              <a:rPr lang="fr-CH" sz="2200" dirty="0">
                <a:highlight>
                  <a:srgbClr val="00FF00"/>
                </a:highlight>
              </a:rPr>
              <a:t> V</a:t>
            </a:r>
            <a:r>
              <a:rPr lang="fr-CH" sz="2200" dirty="0"/>
              <a:t>, </a:t>
            </a:r>
            <a:r>
              <a:rPr lang="fr-CH" sz="2200" dirty="0" err="1">
                <a:highlight>
                  <a:srgbClr val="FFFF00"/>
                </a:highlight>
              </a:rPr>
              <a:t>Johnson&amp;Johnson</a:t>
            </a:r>
            <a:endParaRPr lang="fr-CH" sz="2200" dirty="0"/>
          </a:p>
          <a:p>
            <a:r>
              <a:rPr lang="fr-CH" sz="2200" b="1" dirty="0"/>
              <a:t>Vaccin génétique </a:t>
            </a:r>
            <a:r>
              <a:rPr lang="fr-CH" sz="2200" dirty="0"/>
              <a:t>(ARNm): </a:t>
            </a:r>
            <a:r>
              <a:rPr lang="fr-CH" sz="2200" dirty="0" err="1">
                <a:highlight>
                  <a:srgbClr val="FFFF00"/>
                </a:highlight>
              </a:rPr>
              <a:t>Biontech</a:t>
            </a:r>
            <a:r>
              <a:rPr lang="fr-CH" sz="2200" dirty="0">
                <a:highlight>
                  <a:srgbClr val="FFFF00"/>
                </a:highlight>
              </a:rPr>
              <a:t>-Pfizer</a:t>
            </a:r>
            <a:r>
              <a:rPr lang="fr-CH" sz="2200" dirty="0"/>
              <a:t> , </a:t>
            </a:r>
            <a:r>
              <a:rPr lang="fr-CH" sz="2200" dirty="0" err="1">
                <a:highlight>
                  <a:srgbClr val="FFFF00"/>
                </a:highlight>
              </a:rPr>
              <a:t>Moderna</a:t>
            </a:r>
            <a:r>
              <a:rPr lang="fr-CH" sz="2200" dirty="0"/>
              <a:t>; ADN: </a:t>
            </a:r>
            <a:r>
              <a:rPr lang="fr-CH" sz="2200" dirty="0" err="1"/>
              <a:t>Zydus</a:t>
            </a:r>
            <a:r>
              <a:rPr lang="fr-CH" sz="2200" dirty="0"/>
              <a:t> (Inde)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72E2F75-F496-4978-B8A9-0CB6AE2E8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8E8B-D8D4-4927-85F8-23203C4CC14A}" type="slidenum">
              <a:rPr lang="fr-CH" smtClean="0"/>
              <a:t>24</a:t>
            </a:fld>
            <a:endParaRPr lang="fr-CH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1198E36-1753-4E67-8CEF-72D78ECFC5E6}"/>
              </a:ext>
            </a:extLst>
          </p:cNvPr>
          <p:cNvSpPr txBox="1"/>
          <p:nvPr/>
        </p:nvSpPr>
        <p:spPr>
          <a:xfrm>
            <a:off x="1078912" y="2545339"/>
            <a:ext cx="2278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400" b="1" dirty="0"/>
              <a:t>107 vaccins </a:t>
            </a:r>
          </a:p>
          <a:p>
            <a:pPr algn="ctr"/>
            <a:r>
              <a:rPr lang="fr-CH" sz="2400" b="1" dirty="0"/>
              <a:t>en essai clinique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CBB8E9-9496-492B-8F21-7BFD03961A31}"/>
              </a:ext>
            </a:extLst>
          </p:cNvPr>
          <p:cNvSpPr txBox="1"/>
          <p:nvPr/>
        </p:nvSpPr>
        <p:spPr>
          <a:xfrm>
            <a:off x="9034350" y="2540703"/>
            <a:ext cx="2140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400" b="1" dirty="0"/>
              <a:t>23 homologués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A6855D-8804-45B8-9790-F1E6948BC210}"/>
              </a:ext>
            </a:extLst>
          </p:cNvPr>
          <p:cNvSpPr/>
          <p:nvPr/>
        </p:nvSpPr>
        <p:spPr>
          <a:xfrm>
            <a:off x="10009224" y="1088093"/>
            <a:ext cx="16546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/>
              <a:t>20 nov. 2021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3967DF4-961E-4F82-AB2B-66A032B5B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6230" y="830500"/>
            <a:ext cx="5659540" cy="273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49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BCC8A40A-9D70-4979-B98C-0F13F45AB065}"/>
              </a:ext>
            </a:extLst>
          </p:cNvPr>
          <p:cNvGrpSpPr>
            <a:grpSpLocks/>
          </p:cNvGrpSpPr>
          <p:nvPr/>
        </p:nvGrpSpPr>
        <p:grpSpPr bwMode="auto">
          <a:xfrm>
            <a:off x="10190163" y="74613"/>
            <a:ext cx="1906587" cy="692150"/>
            <a:chOff x="7092950" y="53975"/>
            <a:chExt cx="1906588" cy="692572"/>
          </a:xfrm>
        </p:grpSpPr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52BB9D5A-B051-4FC8-A9DB-0B0C91425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5011892-7C0D-4FB4-8F7C-E8C245066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5">
            <a:extLst>
              <a:ext uri="{FF2B5EF4-FFF2-40B4-BE49-F238E27FC236}">
                <a16:creationId xmlns:a16="http://schemas.microsoft.com/office/drawing/2014/main" id="{1D2058E9-A8D5-40AD-8B5B-383B91198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924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C7D5A172-9F38-4A44-B6BA-587315020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212" y="74613"/>
            <a:ext cx="8491951" cy="105092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b="1" dirty="0" err="1">
                <a:solidFill>
                  <a:srgbClr val="0070C0"/>
                </a:solidFill>
                <a:latin typeface="+mn-lt"/>
              </a:rPr>
              <a:t>Vaccins</a:t>
            </a:r>
            <a:r>
              <a:rPr lang="en-GB" b="1" dirty="0">
                <a:solidFill>
                  <a:srgbClr val="0070C0"/>
                </a:solidFill>
                <a:latin typeface="+mn-lt"/>
              </a:rPr>
              <a:t> </a:t>
            </a:r>
            <a:br>
              <a:rPr lang="en-GB" b="1" dirty="0">
                <a:solidFill>
                  <a:srgbClr val="0070C0"/>
                </a:solidFill>
                <a:latin typeface="+mn-lt"/>
              </a:rPr>
            </a:br>
            <a:r>
              <a:rPr lang="en-GB" b="1" dirty="0">
                <a:solidFill>
                  <a:srgbClr val="0070C0"/>
                </a:solidFill>
                <a:latin typeface="+mn-lt"/>
              </a:rPr>
              <a:t>De </a:t>
            </a:r>
            <a:r>
              <a:rPr lang="en-GB" b="1" dirty="0" err="1">
                <a:solidFill>
                  <a:srgbClr val="0070C0"/>
                </a:solidFill>
                <a:latin typeface="+mn-lt"/>
              </a:rPr>
              <a:t>grandes</a:t>
            </a:r>
            <a:r>
              <a:rPr lang="en-GB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b="1" dirty="0" err="1">
                <a:solidFill>
                  <a:srgbClr val="0070C0"/>
                </a:solidFill>
                <a:latin typeface="+mn-lt"/>
              </a:rPr>
              <a:t>inégalités</a:t>
            </a:r>
            <a:r>
              <a:rPr lang="en-GB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b="1" dirty="0" err="1">
                <a:solidFill>
                  <a:srgbClr val="0070C0"/>
                </a:solidFill>
                <a:latin typeface="+mn-lt"/>
              </a:rPr>
              <a:t>géographiques</a:t>
            </a:r>
            <a:endParaRPr lang="en-GB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A345D5-1ABE-4A62-BADE-A89CA410A7A7}"/>
              </a:ext>
            </a:extLst>
          </p:cNvPr>
          <p:cNvSpPr/>
          <p:nvPr/>
        </p:nvSpPr>
        <p:spPr>
          <a:xfrm>
            <a:off x="10009224" y="1088093"/>
            <a:ext cx="16546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/>
              <a:t>20 nov. 2021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CC342C35-8AA6-497F-B88D-E781B481DE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06282" y="1055688"/>
            <a:ext cx="8757508" cy="5414478"/>
          </a:xfrm>
          <a:prstGeom prst="rect">
            <a:avLst/>
          </a:prstGeom>
        </p:spPr>
      </p:pic>
      <p:sp>
        <p:nvSpPr>
          <p:cNvPr id="13" name="Espace réservé du numéro de diapositive 2">
            <a:extLst>
              <a:ext uri="{FF2B5EF4-FFF2-40B4-BE49-F238E27FC236}">
                <a16:creationId xmlns:a16="http://schemas.microsoft.com/office/drawing/2014/main" id="{F6E26180-55B2-47B5-8CA1-4DAD9737D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968E8B-D8D4-4927-85F8-23203C4CC14A}" type="slidenum">
              <a:rPr lang="fr-CH" smtClean="0"/>
              <a:t>25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851815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BCC8A40A-9D70-4979-B98C-0F13F45AB065}"/>
              </a:ext>
            </a:extLst>
          </p:cNvPr>
          <p:cNvGrpSpPr>
            <a:grpSpLocks/>
          </p:cNvGrpSpPr>
          <p:nvPr/>
        </p:nvGrpSpPr>
        <p:grpSpPr bwMode="auto">
          <a:xfrm>
            <a:off x="10190163" y="74613"/>
            <a:ext cx="1906587" cy="692150"/>
            <a:chOff x="7092950" y="53975"/>
            <a:chExt cx="1906588" cy="692572"/>
          </a:xfrm>
        </p:grpSpPr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52BB9D5A-B051-4FC8-A9DB-0B0C91425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5011892-7C0D-4FB4-8F7C-E8C245066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5">
            <a:extLst>
              <a:ext uri="{FF2B5EF4-FFF2-40B4-BE49-F238E27FC236}">
                <a16:creationId xmlns:a16="http://schemas.microsoft.com/office/drawing/2014/main" id="{1D2058E9-A8D5-40AD-8B5B-383B91198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924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C7D5A172-9F38-4A44-B6BA-587315020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212" y="74613"/>
            <a:ext cx="8491951" cy="105092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b="1" dirty="0" err="1">
                <a:solidFill>
                  <a:srgbClr val="0070C0"/>
                </a:solidFill>
                <a:latin typeface="+mn-lt"/>
              </a:rPr>
              <a:t>Typologie</a:t>
            </a:r>
            <a:r>
              <a:rPr lang="en-GB" b="1" dirty="0">
                <a:solidFill>
                  <a:srgbClr val="0070C0"/>
                </a:solidFill>
                <a:latin typeface="+mn-lt"/>
              </a:rPr>
              <a:t> de </a:t>
            </a:r>
            <a:r>
              <a:rPr lang="en-GB" b="1" dirty="0" err="1">
                <a:solidFill>
                  <a:srgbClr val="0070C0"/>
                </a:solidFill>
                <a:latin typeface="+mn-lt"/>
              </a:rPr>
              <a:t>l’hésitation</a:t>
            </a:r>
            <a:r>
              <a:rPr lang="en-GB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b="1" dirty="0" err="1">
                <a:solidFill>
                  <a:srgbClr val="0070C0"/>
                </a:solidFill>
                <a:latin typeface="+mn-lt"/>
              </a:rPr>
              <a:t>vaccinale</a:t>
            </a:r>
            <a:endParaRPr lang="en-GB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AC4FF11-BFF8-4115-A0F0-C43C6B796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1" y="1825624"/>
            <a:ext cx="9148416" cy="3638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b="1" dirty="0"/>
              <a:t>I – Noirs Américains, régions </a:t>
            </a:r>
            <a:r>
              <a:rPr lang="fr-CH" b="1" dirty="0" err="1"/>
              <a:t>ultra-périphériques</a:t>
            </a:r>
            <a:r>
              <a:rPr lang="fr-CH" b="1" dirty="0"/>
              <a:t> d’Europe</a:t>
            </a:r>
          </a:p>
          <a:p>
            <a:pPr marL="0" indent="0">
              <a:buNone/>
            </a:pPr>
            <a:r>
              <a:rPr lang="fr-CH" b="1" dirty="0"/>
              <a:t>II – Pays de l’ex-bloc soviétique, incluant la Saxe (ex-RDA, Roumanie, Russie)</a:t>
            </a:r>
          </a:p>
          <a:p>
            <a:pPr marL="0" indent="0">
              <a:buNone/>
            </a:pPr>
            <a:r>
              <a:rPr lang="fr-CH" b="1" dirty="0"/>
              <a:t>III – Sympathisants des «médecines alternatives» des pays riches, à haut niveau d’éducation (ex. Bavière, Suisse, Autriche)</a:t>
            </a:r>
            <a:endParaRPr lang="fr-CH" dirty="0"/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A1EF4588-EC09-4A28-B30D-C14A166A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968E8B-D8D4-4927-85F8-23203C4CC14A}" type="slidenum">
              <a:rPr lang="fr-CH" smtClean="0"/>
              <a:t>26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569021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BCC8A40A-9D70-4979-B98C-0F13F45AB065}"/>
              </a:ext>
            </a:extLst>
          </p:cNvPr>
          <p:cNvGrpSpPr>
            <a:grpSpLocks/>
          </p:cNvGrpSpPr>
          <p:nvPr/>
        </p:nvGrpSpPr>
        <p:grpSpPr bwMode="auto">
          <a:xfrm>
            <a:off x="10190163" y="74613"/>
            <a:ext cx="1906587" cy="692150"/>
            <a:chOff x="7092950" y="53975"/>
            <a:chExt cx="1906588" cy="692572"/>
          </a:xfrm>
        </p:grpSpPr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52BB9D5A-B051-4FC8-A9DB-0B0C91425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5011892-7C0D-4FB4-8F7C-E8C245066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5">
            <a:extLst>
              <a:ext uri="{FF2B5EF4-FFF2-40B4-BE49-F238E27FC236}">
                <a16:creationId xmlns:a16="http://schemas.microsoft.com/office/drawing/2014/main" id="{1D2058E9-A8D5-40AD-8B5B-383B91198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924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F6BFBE2-2A7F-41B1-9F38-E7E10889C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462" y="74614"/>
            <a:ext cx="8491951" cy="870270"/>
          </a:xfr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b="1" dirty="0">
                <a:solidFill>
                  <a:srgbClr val="0070C0"/>
                </a:solidFill>
                <a:latin typeface="+mn-lt"/>
              </a:rPr>
              <a:t>De nouveaux </a:t>
            </a:r>
            <a:r>
              <a:rPr lang="en-GB" b="1" dirty="0" err="1">
                <a:solidFill>
                  <a:srgbClr val="0070C0"/>
                </a:solidFill>
                <a:latin typeface="+mn-lt"/>
              </a:rPr>
              <a:t>traitements</a:t>
            </a:r>
            <a:r>
              <a:rPr lang="en-GB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b="1" dirty="0" err="1">
                <a:solidFill>
                  <a:srgbClr val="0070C0"/>
                </a:solidFill>
                <a:latin typeface="+mn-lt"/>
              </a:rPr>
              <a:t>prometteurs</a:t>
            </a:r>
            <a:endParaRPr lang="en-GB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BE8E59A-4969-4BFB-A471-C886FEE8E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630" y="3126510"/>
            <a:ext cx="10920713" cy="3656877"/>
          </a:xfrm>
        </p:spPr>
        <p:txBody>
          <a:bodyPr>
            <a:normAutofit fontScale="85000" lnSpcReduction="20000"/>
          </a:bodyPr>
          <a:lstStyle/>
          <a:p>
            <a:r>
              <a:rPr lang="fr-CH" b="1" dirty="0"/>
              <a:t>Antiviraux </a:t>
            </a:r>
            <a:r>
              <a:rPr lang="fr-CH" dirty="0"/>
              <a:t>: </a:t>
            </a:r>
            <a:r>
              <a:rPr lang="fr-CH" b="1" dirty="0" err="1">
                <a:solidFill>
                  <a:srgbClr val="00B050"/>
                </a:solidFill>
                <a:highlight>
                  <a:srgbClr val="FFFF00"/>
                </a:highlight>
              </a:rPr>
              <a:t>Molnupiravir</a:t>
            </a:r>
            <a:r>
              <a:rPr lang="fr-CH" b="1" dirty="0">
                <a:solidFill>
                  <a:srgbClr val="00B050"/>
                </a:solidFill>
              </a:rPr>
              <a:t> </a:t>
            </a:r>
            <a:r>
              <a:rPr lang="fr-CH" dirty="0">
                <a:solidFill>
                  <a:srgbClr val="00B050"/>
                </a:solidFill>
              </a:rPr>
              <a:t>de Merck</a:t>
            </a:r>
            <a:r>
              <a:rPr lang="fr-CH" dirty="0"/>
              <a:t>, </a:t>
            </a:r>
            <a:r>
              <a:rPr lang="fr-CH" b="1" dirty="0" err="1">
                <a:solidFill>
                  <a:schemeClr val="accent6"/>
                </a:solidFill>
                <a:highlight>
                  <a:srgbClr val="FFFF00"/>
                </a:highlight>
              </a:rPr>
              <a:t>Paxlovid</a:t>
            </a:r>
            <a:r>
              <a:rPr lang="fr-CH" dirty="0"/>
              <a:t> </a:t>
            </a:r>
            <a:r>
              <a:rPr lang="fr-CH" dirty="0">
                <a:solidFill>
                  <a:schemeClr val="accent6"/>
                </a:solidFill>
              </a:rPr>
              <a:t>de Pfizer</a:t>
            </a:r>
            <a:r>
              <a:rPr lang="fr-CH" dirty="0">
                <a:solidFill>
                  <a:schemeClr val="accent2"/>
                </a:solidFill>
              </a:rPr>
              <a:t>,</a:t>
            </a:r>
            <a:r>
              <a:rPr lang="fr-CH" dirty="0"/>
              <a:t> </a:t>
            </a:r>
            <a:r>
              <a:rPr lang="fr-CH" dirty="0">
                <a:solidFill>
                  <a:schemeClr val="accent2"/>
                </a:solidFill>
              </a:rPr>
              <a:t>Recombinant-ACE2</a:t>
            </a:r>
            <a:r>
              <a:rPr lang="fr-CH" dirty="0"/>
              <a:t>, </a:t>
            </a:r>
            <a:r>
              <a:rPr lang="fr-CH" dirty="0" err="1">
                <a:solidFill>
                  <a:schemeClr val="accent2"/>
                </a:solidFill>
              </a:rPr>
              <a:t>Favipiravir</a:t>
            </a:r>
            <a:r>
              <a:rPr lang="fr-CH" dirty="0"/>
              <a:t>, </a:t>
            </a:r>
            <a:r>
              <a:rPr lang="fr-CH" b="1" dirty="0" err="1">
                <a:solidFill>
                  <a:srgbClr val="C00000"/>
                </a:solidFill>
              </a:rPr>
              <a:t>Oleandrine</a:t>
            </a:r>
            <a:r>
              <a:rPr lang="fr-CH" b="1" dirty="0">
                <a:solidFill>
                  <a:srgbClr val="C00000"/>
                </a:solidFill>
              </a:rPr>
              <a:t>, </a:t>
            </a:r>
            <a:r>
              <a:rPr lang="fr-CH" b="1" dirty="0" err="1">
                <a:solidFill>
                  <a:srgbClr val="C00000"/>
                </a:solidFill>
              </a:rPr>
              <a:t>Ivermectine</a:t>
            </a:r>
            <a:r>
              <a:rPr lang="fr-CH" b="1" dirty="0">
                <a:solidFill>
                  <a:srgbClr val="C00000"/>
                </a:solidFill>
              </a:rPr>
              <a:t>, </a:t>
            </a:r>
            <a:r>
              <a:rPr lang="fr-CH" b="1" dirty="0" err="1">
                <a:solidFill>
                  <a:srgbClr val="C00000"/>
                </a:solidFill>
                <a:highlight>
                  <a:srgbClr val="FFFF00"/>
                </a:highlight>
              </a:rPr>
              <a:t>Remdesivir</a:t>
            </a:r>
            <a:r>
              <a:rPr lang="fr-CH" b="1" dirty="0">
                <a:solidFill>
                  <a:srgbClr val="C00000"/>
                </a:solidFill>
              </a:rPr>
              <a:t>, Lopinavir</a:t>
            </a:r>
            <a:r>
              <a:rPr lang="fr-CH" dirty="0"/>
              <a:t>, </a:t>
            </a:r>
            <a:r>
              <a:rPr lang="fr-CH" b="1" dirty="0">
                <a:solidFill>
                  <a:srgbClr val="C00000"/>
                </a:solidFill>
              </a:rPr>
              <a:t>Ritonavir</a:t>
            </a:r>
            <a:r>
              <a:rPr lang="fr-CH" dirty="0"/>
              <a:t>, </a:t>
            </a:r>
            <a:r>
              <a:rPr lang="fr-CH" b="1" dirty="0" err="1">
                <a:solidFill>
                  <a:srgbClr val="C00000"/>
                </a:solidFill>
              </a:rPr>
              <a:t>Hydroxychloroquine</a:t>
            </a:r>
            <a:r>
              <a:rPr lang="fr-CH" dirty="0"/>
              <a:t>, </a:t>
            </a:r>
            <a:r>
              <a:rPr lang="fr-CH" b="1" dirty="0">
                <a:solidFill>
                  <a:srgbClr val="C00000"/>
                </a:solidFill>
              </a:rPr>
              <a:t>Chloroquine</a:t>
            </a:r>
          </a:p>
          <a:p>
            <a:r>
              <a:rPr lang="fr-CH" b="1" dirty="0"/>
              <a:t>Anticorps monoclonaux antiviraux</a:t>
            </a:r>
            <a:r>
              <a:rPr lang="fr-CH" dirty="0"/>
              <a:t>: </a:t>
            </a:r>
            <a:r>
              <a:rPr lang="fr-CH" b="1" dirty="0" err="1">
                <a:solidFill>
                  <a:srgbClr val="00B050"/>
                </a:solidFill>
                <a:highlight>
                  <a:srgbClr val="FFFF00"/>
                </a:highlight>
              </a:rPr>
              <a:t>Ronapreve</a:t>
            </a:r>
            <a:r>
              <a:rPr lang="fr-CH" dirty="0">
                <a:solidFill>
                  <a:srgbClr val="00B050"/>
                </a:solidFill>
              </a:rPr>
              <a:t>, de </a:t>
            </a:r>
            <a:r>
              <a:rPr lang="fr-CH" dirty="0" err="1">
                <a:solidFill>
                  <a:srgbClr val="00B050"/>
                </a:solidFill>
              </a:rPr>
              <a:t>Regeneron</a:t>
            </a:r>
            <a:r>
              <a:rPr lang="fr-CH" dirty="0">
                <a:solidFill>
                  <a:srgbClr val="00B050"/>
                </a:solidFill>
              </a:rPr>
              <a:t>;</a:t>
            </a:r>
            <a:r>
              <a:rPr lang="fr-CH" dirty="0">
                <a:solidFill>
                  <a:schemeClr val="accent2"/>
                </a:solidFill>
              </a:rPr>
              <a:t> </a:t>
            </a:r>
            <a:r>
              <a:rPr lang="fr-CH" b="1" dirty="0" err="1">
                <a:solidFill>
                  <a:srgbClr val="00B050"/>
                </a:solidFill>
                <a:highlight>
                  <a:srgbClr val="FFFF00"/>
                </a:highlight>
              </a:rPr>
              <a:t>Regdanvimab</a:t>
            </a:r>
            <a:r>
              <a:rPr lang="fr-CH" dirty="0">
                <a:solidFill>
                  <a:srgbClr val="00B050"/>
                </a:solidFill>
              </a:rPr>
              <a:t> de </a:t>
            </a:r>
            <a:r>
              <a:rPr lang="fr-CH" dirty="0" err="1">
                <a:solidFill>
                  <a:srgbClr val="00B050"/>
                </a:solidFill>
              </a:rPr>
              <a:t>Celltrion</a:t>
            </a:r>
            <a:r>
              <a:rPr lang="fr-CH" dirty="0">
                <a:solidFill>
                  <a:srgbClr val="00B050"/>
                </a:solidFill>
              </a:rPr>
              <a:t>, </a:t>
            </a:r>
            <a:r>
              <a:rPr lang="fr-CH" dirty="0" err="1">
                <a:solidFill>
                  <a:schemeClr val="accent6"/>
                </a:solidFill>
              </a:rPr>
              <a:t>Bamlanivimab</a:t>
            </a:r>
            <a:r>
              <a:rPr lang="fr-CH" dirty="0">
                <a:solidFill>
                  <a:schemeClr val="accent6"/>
                </a:solidFill>
              </a:rPr>
              <a:t> and </a:t>
            </a:r>
            <a:r>
              <a:rPr lang="fr-CH" dirty="0" err="1">
                <a:solidFill>
                  <a:schemeClr val="accent6"/>
                </a:solidFill>
              </a:rPr>
              <a:t>etesevimab</a:t>
            </a:r>
            <a:r>
              <a:rPr lang="fr-CH" dirty="0">
                <a:solidFill>
                  <a:schemeClr val="accent6"/>
                </a:solidFill>
              </a:rPr>
              <a:t>, de </a:t>
            </a:r>
            <a:r>
              <a:rPr lang="fr-CH" dirty="0">
                <a:solidFill>
                  <a:srgbClr val="00B050"/>
                </a:solidFill>
              </a:rPr>
              <a:t>Eli Lilly; </a:t>
            </a:r>
            <a:r>
              <a:rPr lang="fr-CH" dirty="0" err="1">
                <a:solidFill>
                  <a:schemeClr val="accent6"/>
                </a:solidFill>
              </a:rPr>
              <a:t>Sotrovimab</a:t>
            </a:r>
            <a:r>
              <a:rPr lang="fr-CH" dirty="0">
                <a:solidFill>
                  <a:srgbClr val="00B050"/>
                </a:solidFill>
              </a:rPr>
              <a:t> de GSK; </a:t>
            </a:r>
            <a:r>
              <a:rPr lang="fr-CH" dirty="0">
                <a:solidFill>
                  <a:schemeClr val="accent2"/>
                </a:solidFill>
              </a:rPr>
              <a:t>AZD7442</a:t>
            </a:r>
            <a:r>
              <a:rPr lang="fr-CH" dirty="0"/>
              <a:t> </a:t>
            </a:r>
            <a:r>
              <a:rPr lang="fr-CH" dirty="0">
                <a:solidFill>
                  <a:schemeClr val="accent2"/>
                </a:solidFill>
              </a:rPr>
              <a:t>d’</a:t>
            </a:r>
            <a:r>
              <a:rPr lang="fr-CH" dirty="0" err="1">
                <a:solidFill>
                  <a:schemeClr val="accent2"/>
                </a:solidFill>
              </a:rPr>
              <a:t>AstraZeneca</a:t>
            </a:r>
            <a:r>
              <a:rPr lang="fr-CH" dirty="0"/>
              <a:t>, </a:t>
            </a:r>
            <a:r>
              <a:rPr lang="fr-CH" dirty="0" err="1">
                <a:solidFill>
                  <a:schemeClr val="accent2"/>
                </a:solidFill>
              </a:rPr>
              <a:t>Interferons</a:t>
            </a:r>
            <a:r>
              <a:rPr lang="fr-CH" dirty="0">
                <a:solidFill>
                  <a:schemeClr val="accent2"/>
                </a:solidFill>
              </a:rPr>
              <a:t>, </a:t>
            </a:r>
            <a:r>
              <a:rPr lang="fr-CH" b="1" dirty="0">
                <a:solidFill>
                  <a:srgbClr val="C00000"/>
                </a:solidFill>
              </a:rPr>
              <a:t>Plasma de convalescents</a:t>
            </a:r>
            <a:endParaRPr lang="fr-CH" dirty="0"/>
          </a:p>
          <a:p>
            <a:r>
              <a:rPr lang="fr-CH" b="1" dirty="0"/>
              <a:t>Anti-Inflammatoires </a:t>
            </a:r>
            <a:r>
              <a:rPr lang="fr-CH" dirty="0"/>
              <a:t>: </a:t>
            </a:r>
            <a:r>
              <a:rPr lang="fr-CH" b="1" dirty="0" err="1">
                <a:solidFill>
                  <a:schemeClr val="accent6"/>
                </a:solidFill>
                <a:highlight>
                  <a:srgbClr val="FFFF00"/>
                </a:highlight>
              </a:rPr>
              <a:t>Dexamethasone</a:t>
            </a:r>
            <a:r>
              <a:rPr lang="fr-CH" dirty="0"/>
              <a:t>, </a:t>
            </a:r>
            <a:r>
              <a:rPr lang="fr-CH" b="1" dirty="0" err="1">
                <a:solidFill>
                  <a:srgbClr val="00B050"/>
                </a:solidFill>
                <a:highlight>
                  <a:srgbClr val="FFFF00"/>
                </a:highlight>
              </a:rPr>
              <a:t>Tocilizumab</a:t>
            </a:r>
            <a:r>
              <a:rPr lang="fr-CH" b="1" dirty="0">
                <a:solidFill>
                  <a:srgbClr val="00B050"/>
                </a:solidFill>
              </a:rPr>
              <a:t>; </a:t>
            </a:r>
            <a:r>
              <a:rPr lang="fr-CH" b="1" dirty="0" err="1">
                <a:solidFill>
                  <a:srgbClr val="00B050"/>
                </a:solidFill>
                <a:highlight>
                  <a:srgbClr val="FFFF00"/>
                </a:highlight>
              </a:rPr>
              <a:t>Baricitinib</a:t>
            </a:r>
            <a:r>
              <a:rPr lang="fr-CH" b="1" dirty="0">
                <a:solidFill>
                  <a:srgbClr val="00B050"/>
                </a:solidFill>
              </a:rPr>
              <a:t>; </a:t>
            </a:r>
            <a:r>
              <a:rPr lang="fr-CH" dirty="0" err="1">
                <a:solidFill>
                  <a:srgbClr val="00B050"/>
                </a:solidFill>
              </a:rPr>
              <a:t>Fluvoxamine</a:t>
            </a:r>
            <a:r>
              <a:rPr lang="fr-CH" dirty="0"/>
              <a:t>, </a:t>
            </a:r>
            <a:r>
              <a:rPr lang="fr-CH" dirty="0" err="1">
                <a:solidFill>
                  <a:schemeClr val="accent2"/>
                </a:solidFill>
              </a:rPr>
              <a:t>Lenzilumab</a:t>
            </a:r>
            <a:r>
              <a:rPr lang="fr-CH" dirty="0">
                <a:solidFill>
                  <a:schemeClr val="accent2"/>
                </a:solidFill>
              </a:rPr>
              <a:t>, Colchicine, </a:t>
            </a:r>
            <a:r>
              <a:rPr lang="fr-CH" b="1" dirty="0">
                <a:solidFill>
                  <a:srgbClr val="C00000"/>
                </a:solidFill>
              </a:rPr>
              <a:t>Cellules souches</a:t>
            </a:r>
            <a:r>
              <a:rPr lang="fr-CH" dirty="0">
                <a:solidFill>
                  <a:schemeClr val="accent2"/>
                </a:solidFill>
              </a:rPr>
              <a:t>,</a:t>
            </a:r>
            <a:r>
              <a:rPr lang="fr-CH" b="1" dirty="0">
                <a:solidFill>
                  <a:srgbClr val="C00000"/>
                </a:solidFill>
              </a:rPr>
              <a:t> </a:t>
            </a:r>
            <a:r>
              <a:rPr lang="fr-CH" b="1" dirty="0" err="1">
                <a:solidFill>
                  <a:srgbClr val="C00000"/>
                </a:solidFill>
              </a:rPr>
              <a:t>Azythromycine</a:t>
            </a:r>
            <a:r>
              <a:rPr lang="fr-CH" dirty="0">
                <a:solidFill>
                  <a:schemeClr val="accent2"/>
                </a:solidFill>
              </a:rPr>
              <a:t> </a:t>
            </a:r>
          </a:p>
          <a:p>
            <a:r>
              <a:rPr lang="fr-CH" dirty="0">
                <a:solidFill>
                  <a:schemeClr val="accent2"/>
                </a:solidFill>
              </a:rPr>
              <a:t>Anticoagulants</a:t>
            </a:r>
          </a:p>
          <a:p>
            <a:r>
              <a:rPr lang="fr-CH" dirty="0">
                <a:solidFill>
                  <a:schemeClr val="accent2"/>
                </a:solidFill>
              </a:rPr>
              <a:t>Vitamine C, D</a:t>
            </a:r>
          </a:p>
          <a:p>
            <a:r>
              <a:rPr lang="fr-CH" b="1" dirty="0"/>
              <a:t>Traitements non pharmaceutiques </a:t>
            </a:r>
            <a:r>
              <a:rPr lang="fr-CH" dirty="0"/>
              <a:t>: </a:t>
            </a:r>
            <a:r>
              <a:rPr lang="fr-CH" b="1" dirty="0">
                <a:solidFill>
                  <a:schemeClr val="accent6"/>
                </a:solidFill>
                <a:highlight>
                  <a:srgbClr val="FFFF00"/>
                </a:highlight>
              </a:rPr>
              <a:t>Position ventrale</a:t>
            </a:r>
            <a:r>
              <a:rPr lang="fr-CH" dirty="0"/>
              <a:t>, </a:t>
            </a:r>
            <a:r>
              <a:rPr lang="fr-CH" b="1" dirty="0">
                <a:solidFill>
                  <a:schemeClr val="accent6"/>
                </a:solidFill>
                <a:highlight>
                  <a:srgbClr val="FFFF00"/>
                </a:highlight>
              </a:rPr>
              <a:t>Ventilation assistée</a:t>
            </a:r>
            <a:r>
              <a:rPr lang="fr-CH" b="1" dirty="0">
                <a:solidFill>
                  <a:schemeClr val="accent6"/>
                </a:solidFill>
              </a:rPr>
              <a:t>, </a:t>
            </a:r>
            <a:r>
              <a:rPr lang="fr-CH" b="1" dirty="0">
                <a:solidFill>
                  <a:schemeClr val="accent6"/>
                </a:solidFill>
                <a:highlight>
                  <a:srgbClr val="FFFF00"/>
                </a:highlight>
              </a:rPr>
              <a:t>O2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1D6A068-8E08-449B-9E70-9D17C28E7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8E8B-D8D4-4927-85F8-23203C4CC14A}" type="slidenum">
              <a:rPr lang="fr-CH" smtClean="0"/>
              <a:t>27</a:t>
            </a:fld>
            <a:endParaRPr lang="fr-CH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1CE47C-981E-4790-AA4B-5A852824479B}"/>
              </a:ext>
            </a:extLst>
          </p:cNvPr>
          <p:cNvSpPr/>
          <p:nvPr/>
        </p:nvSpPr>
        <p:spPr>
          <a:xfrm>
            <a:off x="10009223" y="1088093"/>
            <a:ext cx="2141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/>
              <a:t>NYT, 20 nov. 2021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ADC4264-BF9A-42CA-BFBA-CBEC8E0B6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191" y="708605"/>
            <a:ext cx="7240369" cy="235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12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BCC8A40A-9D70-4979-B98C-0F13F45AB065}"/>
              </a:ext>
            </a:extLst>
          </p:cNvPr>
          <p:cNvGrpSpPr>
            <a:grpSpLocks/>
          </p:cNvGrpSpPr>
          <p:nvPr/>
        </p:nvGrpSpPr>
        <p:grpSpPr bwMode="auto">
          <a:xfrm>
            <a:off x="10190163" y="74613"/>
            <a:ext cx="1906587" cy="692150"/>
            <a:chOff x="7092950" y="53975"/>
            <a:chExt cx="1906588" cy="692572"/>
          </a:xfrm>
        </p:grpSpPr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52BB9D5A-B051-4FC8-A9DB-0B0C91425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5011892-7C0D-4FB4-8F7C-E8C245066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5">
            <a:extLst>
              <a:ext uri="{FF2B5EF4-FFF2-40B4-BE49-F238E27FC236}">
                <a16:creationId xmlns:a16="http://schemas.microsoft.com/office/drawing/2014/main" id="{1D2058E9-A8D5-40AD-8B5B-383B91198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924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C7D5A172-9F38-4A44-B6BA-587315020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212" y="74613"/>
            <a:ext cx="8491951" cy="105092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b="1" dirty="0" err="1">
                <a:solidFill>
                  <a:srgbClr val="0070C0"/>
                </a:solidFill>
                <a:latin typeface="+mn-lt"/>
              </a:rPr>
              <a:t>Quel</a:t>
            </a:r>
            <a:r>
              <a:rPr lang="en-GB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b="1" dirty="0" err="1">
                <a:solidFill>
                  <a:srgbClr val="0070C0"/>
                </a:solidFill>
                <a:latin typeface="+mn-lt"/>
              </a:rPr>
              <a:t>positionnement</a:t>
            </a:r>
            <a:r>
              <a:rPr lang="en-GB" b="1" dirty="0">
                <a:solidFill>
                  <a:srgbClr val="0070C0"/>
                </a:solidFill>
                <a:latin typeface="+mn-lt"/>
              </a:rPr>
              <a:t> </a:t>
            </a:r>
            <a:br>
              <a:rPr lang="en-GB" b="1" dirty="0">
                <a:solidFill>
                  <a:srgbClr val="0070C0"/>
                </a:solidFill>
                <a:latin typeface="+mn-lt"/>
              </a:rPr>
            </a:br>
            <a:r>
              <a:rPr lang="en-GB" b="1" dirty="0">
                <a:solidFill>
                  <a:srgbClr val="0070C0"/>
                </a:solidFill>
                <a:latin typeface="+mn-lt"/>
              </a:rPr>
              <a:t>des nouveaux </a:t>
            </a:r>
            <a:r>
              <a:rPr lang="en-GB" b="1" dirty="0" err="1">
                <a:solidFill>
                  <a:srgbClr val="0070C0"/>
                </a:solidFill>
                <a:latin typeface="+mn-lt"/>
              </a:rPr>
              <a:t>médicaments</a:t>
            </a:r>
            <a:endParaRPr lang="en-GB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AC4FF11-BFF8-4115-A0F0-C43C6B796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043" y="1989067"/>
            <a:ext cx="10089323" cy="31660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b="1" dirty="0"/>
              <a:t>Positionnement médical et/ou positionnement de santé publique ?</a:t>
            </a:r>
          </a:p>
          <a:p>
            <a:r>
              <a:rPr lang="fr-CH" b="1" dirty="0"/>
              <a:t>Antiviraux et anticorps monoclonaux</a:t>
            </a:r>
            <a:r>
              <a:rPr lang="fr-CH" dirty="0"/>
              <a:t>, administrés dans les 5 jours après les premiers symptômes : onéreux mais baisse du risque d’hospitalisation de 70%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CH" dirty="0"/>
              <a:t> Réservés aux patients à très haut risque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CH" dirty="0"/>
              <a:t> Extension d’indication aux plus de 50/65 ans ?</a:t>
            </a:r>
          </a:p>
          <a:p>
            <a:r>
              <a:rPr lang="fr-CH" b="1" dirty="0"/>
              <a:t>Anti-inflammatoires</a:t>
            </a:r>
            <a:r>
              <a:rPr lang="fr-CH" dirty="0"/>
              <a:t> pour réduire la mortalité hospitalière</a:t>
            </a:r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EF2C220F-1E78-48F3-AB04-0A788B22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968E8B-D8D4-4927-85F8-23203C4CC14A}" type="slidenum">
              <a:rPr lang="fr-CH" smtClean="0"/>
              <a:t>28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094813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BCC8A40A-9D70-4979-B98C-0F13F45AB065}"/>
              </a:ext>
            </a:extLst>
          </p:cNvPr>
          <p:cNvGrpSpPr>
            <a:grpSpLocks/>
          </p:cNvGrpSpPr>
          <p:nvPr/>
        </p:nvGrpSpPr>
        <p:grpSpPr bwMode="auto">
          <a:xfrm>
            <a:off x="10190163" y="74613"/>
            <a:ext cx="1906587" cy="692150"/>
            <a:chOff x="7092950" y="53975"/>
            <a:chExt cx="1906588" cy="692572"/>
          </a:xfrm>
        </p:grpSpPr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52BB9D5A-B051-4FC8-A9DB-0B0C91425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5011892-7C0D-4FB4-8F7C-E8C245066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5">
            <a:extLst>
              <a:ext uri="{FF2B5EF4-FFF2-40B4-BE49-F238E27FC236}">
                <a16:creationId xmlns:a16="http://schemas.microsoft.com/office/drawing/2014/main" id="{1D2058E9-A8D5-40AD-8B5B-383B91198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924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C7D5A172-9F38-4A44-B6BA-587315020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212" y="74613"/>
            <a:ext cx="8491951" cy="105092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b="1" dirty="0">
                <a:solidFill>
                  <a:srgbClr val="0070C0"/>
                </a:solidFill>
                <a:latin typeface="+mn-lt"/>
              </a:rPr>
              <a:t>5. Conclusions 1/2</a:t>
            </a:r>
            <a:endParaRPr lang="en-GB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1EA3BB-C51D-4D79-BC26-DEFE2C12A4E9}"/>
              </a:ext>
            </a:extLst>
          </p:cNvPr>
          <p:cNvSpPr/>
          <p:nvPr/>
        </p:nvSpPr>
        <p:spPr>
          <a:xfrm>
            <a:off x="9388492" y="976410"/>
            <a:ext cx="2317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/>
              <a:t>23 septembre 2021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AC4FF11-BFF8-4115-A0F0-C43C6B796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409" y="1825625"/>
            <a:ext cx="11684000" cy="4351338"/>
          </a:xfrm>
        </p:spPr>
        <p:txBody>
          <a:bodyPr>
            <a:normAutofit fontScale="77500" lnSpcReduction="20000"/>
          </a:bodyPr>
          <a:lstStyle/>
          <a:p>
            <a:r>
              <a:rPr lang="fr-CH" b="1" dirty="0"/>
              <a:t>Imprédictibilité </a:t>
            </a:r>
            <a:r>
              <a:rPr lang="fr-CH" dirty="0"/>
              <a:t>de la pandémie</a:t>
            </a:r>
          </a:p>
          <a:p>
            <a:r>
              <a:rPr lang="fr-CH" dirty="0"/>
              <a:t>Espoir dans les </a:t>
            </a:r>
            <a:r>
              <a:rPr lang="fr-CH" b="1" dirty="0"/>
              <a:t>vaccins </a:t>
            </a:r>
            <a:r>
              <a:rPr lang="fr-CH" dirty="0"/>
              <a:t>(trop ?)</a:t>
            </a:r>
          </a:p>
          <a:p>
            <a:r>
              <a:rPr lang="fr-CH" dirty="0"/>
              <a:t>Le type des systèmes de santé (au sein de l’OCDE) ne sont pas des marqueurs prédictifs de la réponse</a:t>
            </a:r>
          </a:p>
          <a:p>
            <a:r>
              <a:rPr lang="fr-CH" dirty="0"/>
              <a:t>Faible performance de la stratégie de </a:t>
            </a:r>
            <a:r>
              <a:rPr lang="fr-CH" b="1" dirty="0"/>
              <a:t>mitigation</a:t>
            </a:r>
            <a:r>
              <a:rPr lang="fr-CH" dirty="0"/>
              <a:t> (plan sanitaire, social, économique)</a:t>
            </a:r>
          </a:p>
          <a:p>
            <a:r>
              <a:rPr lang="fr-CH" dirty="0"/>
              <a:t>Réponse plus satisfaisante de la stratégie de </a:t>
            </a:r>
            <a:r>
              <a:rPr lang="fr-CH" b="1" dirty="0"/>
              <a:t>suppression</a:t>
            </a:r>
            <a:endParaRPr lang="fr-CH" dirty="0"/>
          </a:p>
          <a:p>
            <a:r>
              <a:rPr lang="fr-CH" dirty="0"/>
              <a:t>Meilleure réponse avec la stratégie d’</a:t>
            </a:r>
            <a:r>
              <a:rPr lang="fr-CH" b="1" dirty="0"/>
              <a:t>élimination</a:t>
            </a:r>
            <a:r>
              <a:rPr lang="fr-CH" dirty="0"/>
              <a:t> (même sans vaccin): jusqu’à l’émergence de Delta</a:t>
            </a:r>
          </a:p>
          <a:p>
            <a:r>
              <a:rPr lang="fr-CH" dirty="0"/>
              <a:t>Prochaine étape : la combinaison des meilleurs éléments des différentes stratégies </a:t>
            </a:r>
          </a:p>
          <a:p>
            <a:pPr lvl="1"/>
            <a:r>
              <a:rPr lang="fr-CH" dirty="0"/>
              <a:t>Couverture vaccinale la plus élevée possible, troisième dose pour tous ?</a:t>
            </a:r>
          </a:p>
          <a:p>
            <a:pPr lvl="1"/>
            <a:r>
              <a:rPr lang="fr-CH" dirty="0"/>
              <a:t>Masques en milieux clos et transports publics</a:t>
            </a:r>
          </a:p>
          <a:p>
            <a:pPr lvl="1"/>
            <a:r>
              <a:rPr lang="fr-CH" dirty="0"/>
              <a:t>Ventilation et vérification par capteurs CO2 en milieux clos</a:t>
            </a:r>
          </a:p>
          <a:p>
            <a:pPr lvl="1"/>
            <a:r>
              <a:rPr lang="fr-CH" dirty="0"/>
              <a:t>Positionnement de santé publique des nouveaux médicaments</a:t>
            </a:r>
          </a:p>
          <a:p>
            <a:pPr lvl="1"/>
            <a:r>
              <a:rPr lang="fr-CH" dirty="0"/>
              <a:t>Contrôle sanitaire aux frontières</a:t>
            </a:r>
          </a:p>
          <a:p>
            <a:pPr lvl="1"/>
            <a:r>
              <a:rPr lang="fr-CH" dirty="0"/>
              <a:t>Tests répétés</a:t>
            </a:r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8A10862C-0808-48E8-8233-252BAE47E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968E8B-D8D4-4927-85F8-23203C4CC14A}" type="slidenum">
              <a:rPr lang="fr-CH" smtClean="0"/>
              <a:t>29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334492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BCC8A40A-9D70-4979-B98C-0F13F45AB065}"/>
              </a:ext>
            </a:extLst>
          </p:cNvPr>
          <p:cNvGrpSpPr>
            <a:grpSpLocks/>
          </p:cNvGrpSpPr>
          <p:nvPr/>
        </p:nvGrpSpPr>
        <p:grpSpPr bwMode="auto">
          <a:xfrm>
            <a:off x="10190163" y="74613"/>
            <a:ext cx="1906587" cy="692150"/>
            <a:chOff x="7092950" y="53975"/>
            <a:chExt cx="1906588" cy="692572"/>
          </a:xfrm>
        </p:grpSpPr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52BB9D5A-B051-4FC8-A9DB-0B0C91425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5011892-7C0D-4FB4-8F7C-E8C245066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5">
            <a:extLst>
              <a:ext uri="{FF2B5EF4-FFF2-40B4-BE49-F238E27FC236}">
                <a16:creationId xmlns:a16="http://schemas.microsoft.com/office/drawing/2014/main" id="{1D2058E9-A8D5-40AD-8B5B-383B91198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924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F6BFBE2-2A7F-41B1-9F38-E7E10889C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024" y="2226399"/>
            <a:ext cx="8963937" cy="1050925"/>
          </a:xfr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b="1" dirty="0">
                <a:solidFill>
                  <a:srgbClr val="0070C0"/>
                </a:solidFill>
                <a:latin typeface="+mn-lt"/>
              </a:rPr>
              <a:t>1. </a:t>
            </a:r>
            <a:r>
              <a:rPr lang="en-GB" b="1" dirty="0" err="1">
                <a:solidFill>
                  <a:srgbClr val="0070C0"/>
                </a:solidFill>
                <a:latin typeface="+mn-lt"/>
              </a:rPr>
              <a:t>Systèmes</a:t>
            </a:r>
            <a:r>
              <a:rPr lang="en-GB" b="1" dirty="0">
                <a:solidFill>
                  <a:srgbClr val="0070C0"/>
                </a:solidFill>
                <a:latin typeface="+mn-lt"/>
              </a:rPr>
              <a:t> de santé et performance sanitaire sur le COVID-19</a:t>
            </a:r>
            <a:endParaRPr lang="en-GB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5F9894BD-7A46-437A-8233-38522005D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968E8B-D8D4-4927-85F8-23203C4CC14A}" type="slidenum">
              <a:rPr lang="fr-CH" smtClean="0"/>
              <a:t>3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5419319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BCC8A40A-9D70-4979-B98C-0F13F45AB065}"/>
              </a:ext>
            </a:extLst>
          </p:cNvPr>
          <p:cNvGrpSpPr>
            <a:grpSpLocks/>
          </p:cNvGrpSpPr>
          <p:nvPr/>
        </p:nvGrpSpPr>
        <p:grpSpPr bwMode="auto">
          <a:xfrm>
            <a:off x="10190163" y="74613"/>
            <a:ext cx="1906587" cy="692150"/>
            <a:chOff x="7092950" y="53975"/>
            <a:chExt cx="1906588" cy="692572"/>
          </a:xfrm>
        </p:grpSpPr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52BB9D5A-B051-4FC8-A9DB-0B0C91425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5011892-7C0D-4FB4-8F7C-E8C245066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5">
            <a:extLst>
              <a:ext uri="{FF2B5EF4-FFF2-40B4-BE49-F238E27FC236}">
                <a16:creationId xmlns:a16="http://schemas.microsoft.com/office/drawing/2014/main" id="{1D2058E9-A8D5-40AD-8B5B-383B91198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924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AC4FF11-BFF8-4115-A0F0-C43C6B796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453" y="2066869"/>
            <a:ext cx="6022055" cy="3002912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fr-CH" b="1" dirty="0"/>
              <a:t>Inspections sur site conduites par l’OMS</a:t>
            </a:r>
          </a:p>
          <a:p>
            <a:pPr marL="514350" indent="-514350">
              <a:buFont typeface="+mj-lt"/>
              <a:buAutoNum type="arabicPeriod"/>
            </a:pPr>
            <a:r>
              <a:rPr lang="fr-CH" b="1" dirty="0"/>
              <a:t>Transfert de technologie pour les tests, médicaments et vaccins : production sur chaque continent</a:t>
            </a:r>
          </a:p>
          <a:p>
            <a:pPr marL="514350" indent="-514350">
              <a:buFont typeface="+mj-lt"/>
              <a:buAutoNum type="arabicPeriod"/>
            </a:pPr>
            <a:r>
              <a:rPr lang="fr-CH" b="1" dirty="0"/>
              <a:t>Amélioration des prévisions épidémiologiques</a:t>
            </a:r>
          </a:p>
          <a:p>
            <a:pPr marL="514350" indent="-514350">
              <a:buFont typeface="+mj-lt"/>
              <a:buAutoNum type="arabicPeriod"/>
            </a:pPr>
            <a:r>
              <a:rPr lang="fr-CH" b="1" dirty="0"/>
              <a:t>Approche «One Health» (interface homme/animal/environnement)</a:t>
            </a:r>
            <a:endParaRPr lang="fr-CH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A83E87F-8E05-459D-AEEE-C2C5B6421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419" y="2915983"/>
            <a:ext cx="2739411" cy="38674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11F38A2-6EAC-4556-91B6-4971BADC84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8" y="1055688"/>
            <a:ext cx="2757955" cy="3863835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8F432712-74F2-4FF0-8FBE-782D25682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212" y="74613"/>
            <a:ext cx="8491951" cy="105092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b="1" dirty="0">
                <a:solidFill>
                  <a:srgbClr val="0070C0"/>
                </a:solidFill>
                <a:latin typeface="+mn-lt"/>
              </a:rPr>
              <a:t>Conclusions 2/2</a:t>
            </a:r>
            <a:endParaRPr lang="en-GB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1EA3BB-C51D-4D79-BC26-DEFE2C12A4E9}"/>
              </a:ext>
            </a:extLst>
          </p:cNvPr>
          <p:cNvSpPr/>
          <p:nvPr/>
        </p:nvSpPr>
        <p:spPr>
          <a:xfrm>
            <a:off x="9835399" y="976410"/>
            <a:ext cx="16546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/>
              <a:t>4 juin 2021</a:t>
            </a:r>
          </a:p>
        </p:txBody>
      </p:sp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819A3C61-8487-49E4-8C40-370EC21D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968E8B-D8D4-4927-85F8-23203C4CC14A}" type="slidenum">
              <a:rPr lang="fr-CH" smtClean="0"/>
              <a:t>30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211855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6DDBEF7F-E62E-4ABA-A6D8-CA0628E37223}"/>
              </a:ext>
            </a:extLst>
          </p:cNvPr>
          <p:cNvGrpSpPr>
            <a:grpSpLocks/>
          </p:cNvGrpSpPr>
          <p:nvPr/>
        </p:nvGrpSpPr>
        <p:grpSpPr bwMode="auto">
          <a:xfrm>
            <a:off x="10190163" y="74613"/>
            <a:ext cx="1906587" cy="692150"/>
            <a:chOff x="7092950" y="53975"/>
            <a:chExt cx="1906588" cy="692572"/>
          </a:xfrm>
        </p:grpSpPr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6BB432D3-809D-4527-AE2E-6DAE0ECEC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F036450-DDD1-4E06-AC14-13E93723D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5">
            <a:extLst>
              <a:ext uri="{FF2B5EF4-FFF2-40B4-BE49-F238E27FC236}">
                <a16:creationId xmlns:a16="http://schemas.microsoft.com/office/drawing/2014/main" id="{8D1830D9-62E7-4EAE-9EDB-99D9A7262A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924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245CBDFC-AAA4-4A3F-B2D7-EB8C6ED70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57" y="2053143"/>
            <a:ext cx="4640952" cy="3480714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A9F4BE4-5E20-4D92-88FA-A32B1BE600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37" y="3196707"/>
            <a:ext cx="4188106" cy="314108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1B14959-9A02-4A05-8070-36E5DFFAF4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0690">
            <a:off x="4494933" y="1419986"/>
            <a:ext cx="3283554" cy="437807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383691C-1552-4F87-A567-651CC6B302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31" y="1499087"/>
            <a:ext cx="3152775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5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fr-CH" dirty="0"/>
              <a:t>OCDE: 6 types de systèmes de santé</a:t>
            </a:r>
          </a:p>
        </p:txBody>
      </p:sp>
      <p:grpSp>
        <p:nvGrpSpPr>
          <p:cNvPr id="69" name="Groupe 68"/>
          <p:cNvGrpSpPr/>
          <p:nvPr/>
        </p:nvGrpSpPr>
        <p:grpSpPr>
          <a:xfrm>
            <a:off x="359461" y="1140897"/>
            <a:ext cx="11248338" cy="5149836"/>
            <a:chOff x="359461" y="1140897"/>
            <a:chExt cx="11248338" cy="5149836"/>
          </a:xfrm>
        </p:grpSpPr>
        <p:sp>
          <p:nvSpPr>
            <p:cNvPr id="5" name="Ellipse 4"/>
            <p:cNvSpPr/>
            <p:nvPr/>
          </p:nvSpPr>
          <p:spPr>
            <a:xfrm>
              <a:off x="609600" y="3894667"/>
              <a:ext cx="1507067" cy="239606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/>
            </a:p>
          </p:txBody>
        </p:sp>
        <p:sp>
          <p:nvSpPr>
            <p:cNvPr id="6" name="Ellipse 5"/>
            <p:cNvSpPr/>
            <p:nvPr/>
          </p:nvSpPr>
          <p:spPr>
            <a:xfrm>
              <a:off x="2370667" y="3894667"/>
              <a:ext cx="1507067" cy="239606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/>
            </a:p>
          </p:txBody>
        </p:sp>
        <p:sp>
          <p:nvSpPr>
            <p:cNvPr id="7" name="Ellipse 6"/>
            <p:cNvSpPr/>
            <p:nvPr/>
          </p:nvSpPr>
          <p:spPr>
            <a:xfrm>
              <a:off x="4131734" y="3894667"/>
              <a:ext cx="1507067" cy="239606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/>
            </a:p>
          </p:txBody>
        </p:sp>
        <p:sp>
          <p:nvSpPr>
            <p:cNvPr id="8" name="Ellipse 7"/>
            <p:cNvSpPr/>
            <p:nvPr/>
          </p:nvSpPr>
          <p:spPr>
            <a:xfrm>
              <a:off x="6324599" y="3894667"/>
              <a:ext cx="1507067" cy="239606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/>
            </a:p>
          </p:txBody>
        </p:sp>
        <p:sp>
          <p:nvSpPr>
            <p:cNvPr id="9" name="Ellipse 8"/>
            <p:cNvSpPr/>
            <p:nvPr/>
          </p:nvSpPr>
          <p:spPr>
            <a:xfrm>
              <a:off x="8085666" y="3894667"/>
              <a:ext cx="1507067" cy="239606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/>
            </a:p>
          </p:txBody>
        </p:sp>
        <p:sp>
          <p:nvSpPr>
            <p:cNvPr id="10" name="Ellipse 9"/>
            <p:cNvSpPr/>
            <p:nvPr/>
          </p:nvSpPr>
          <p:spPr>
            <a:xfrm>
              <a:off x="9846733" y="3894667"/>
              <a:ext cx="1507067" cy="239606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086167" y="1140897"/>
              <a:ext cx="36729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b="1" dirty="0"/>
                <a:t>Offre de soins </a:t>
              </a:r>
            </a:p>
            <a:p>
              <a:pPr algn="ctr"/>
              <a:r>
                <a:rPr lang="fr-CH" b="1" dirty="0"/>
                <a:t>fondée sur une économie de marché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7212764" y="1149324"/>
              <a:ext cx="25325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b="1" dirty="0"/>
                <a:t>Offre de soins </a:t>
              </a:r>
            </a:p>
            <a:p>
              <a:pPr algn="ctr"/>
              <a:r>
                <a:rPr lang="fr-CH" b="1" dirty="0"/>
                <a:t>principalement publique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359461" y="2008499"/>
              <a:ext cx="20073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dirty="0"/>
                <a:t>Assurance Maladie </a:t>
              </a:r>
            </a:p>
            <a:p>
              <a:pPr algn="ctr"/>
              <a:r>
                <a:rPr lang="fr-CH" dirty="0"/>
                <a:t>de base privée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3060328" y="2008499"/>
              <a:ext cx="20073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dirty="0"/>
                <a:t>Assurance Maladie </a:t>
              </a:r>
            </a:p>
            <a:p>
              <a:pPr algn="ctr"/>
              <a:r>
                <a:rPr lang="fr-CH" dirty="0"/>
                <a:t>de base publique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1982716" y="3027066"/>
              <a:ext cx="2154821" cy="557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fr-CH" dirty="0"/>
                <a:t>Assur. Compl. privée </a:t>
              </a:r>
            </a:p>
            <a:p>
              <a:pPr algn="ctr">
                <a:lnSpc>
                  <a:spcPts val="1800"/>
                </a:lnSpc>
              </a:pPr>
              <a:r>
                <a:rPr lang="fr-CH" dirty="0"/>
                <a:t>+ médecins référents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4129489" y="3027065"/>
              <a:ext cx="2010743" cy="557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fr-CH" dirty="0"/>
                <a:t>Faible secteur privé</a:t>
              </a:r>
            </a:p>
            <a:p>
              <a:pPr algn="ctr">
                <a:lnSpc>
                  <a:spcPts val="1800"/>
                </a:lnSpc>
              </a:pPr>
              <a:r>
                <a:rPr lang="fr-CH" dirty="0"/>
                <a:t>pas de méd référnt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0085438" y="3894667"/>
              <a:ext cx="1522361" cy="1985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/>
                <a:t>       6</a:t>
              </a:r>
            </a:p>
            <a:p>
              <a:pPr>
                <a:lnSpc>
                  <a:spcPts val="1800"/>
                </a:lnSpc>
              </a:pPr>
              <a:r>
                <a:rPr lang="fr-CH" dirty="0"/>
                <a:t>Hongrie</a:t>
              </a:r>
            </a:p>
            <a:p>
              <a:pPr>
                <a:lnSpc>
                  <a:spcPts val="1800"/>
                </a:lnSpc>
              </a:pPr>
              <a:r>
                <a:rPr lang="fr-CH" dirty="0"/>
                <a:t>Irlande</a:t>
              </a:r>
            </a:p>
            <a:p>
              <a:pPr>
                <a:lnSpc>
                  <a:spcPts val="1800"/>
                </a:lnSpc>
              </a:pPr>
              <a:r>
                <a:rPr lang="fr-CH" dirty="0"/>
                <a:t>Italie</a:t>
              </a:r>
            </a:p>
            <a:p>
              <a:pPr>
                <a:lnSpc>
                  <a:spcPts val="1800"/>
                </a:lnSpc>
              </a:pPr>
              <a:r>
                <a:rPr lang="fr-CH" dirty="0"/>
                <a:t>Nv.Zélande</a:t>
              </a:r>
            </a:p>
            <a:p>
              <a:pPr>
                <a:lnSpc>
                  <a:spcPts val="1800"/>
                </a:lnSpc>
              </a:pPr>
              <a:r>
                <a:rPr lang="fr-CH" dirty="0"/>
                <a:t>Norvège</a:t>
              </a:r>
            </a:p>
            <a:p>
              <a:pPr>
                <a:lnSpc>
                  <a:spcPts val="1800"/>
                </a:lnSpc>
              </a:pPr>
              <a:r>
                <a:rPr lang="fr-CH" dirty="0"/>
                <a:t>Pologne</a:t>
              </a:r>
            </a:p>
            <a:p>
              <a:pPr>
                <a:lnSpc>
                  <a:spcPts val="1800"/>
                </a:lnSpc>
              </a:pPr>
              <a:r>
                <a:rPr lang="fr-CH" dirty="0"/>
                <a:t>Royau. Uni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554869" y="3894667"/>
              <a:ext cx="1010918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dirty="0"/>
                <a:t>2</a:t>
              </a:r>
            </a:p>
            <a:p>
              <a:pPr algn="ctr"/>
              <a:endParaRPr lang="fr-CH" dirty="0"/>
            </a:p>
            <a:p>
              <a:r>
                <a:rPr lang="fr-CH" dirty="0"/>
                <a:t>Australie</a:t>
              </a:r>
            </a:p>
            <a:p>
              <a:r>
                <a:rPr lang="fr-CH" dirty="0"/>
                <a:t>Belgique</a:t>
              </a:r>
            </a:p>
            <a:p>
              <a:r>
                <a:rPr lang="fr-CH" dirty="0"/>
                <a:t>Canada</a:t>
              </a:r>
            </a:p>
            <a:p>
              <a:r>
                <a:rPr lang="fr-CH" dirty="0"/>
                <a:t>France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4257095" y="3878389"/>
              <a:ext cx="1348831" cy="19851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/>
                <a:t>         3</a:t>
              </a:r>
            </a:p>
            <a:p>
              <a:pPr>
                <a:lnSpc>
                  <a:spcPts val="1800"/>
                </a:lnSpc>
              </a:pPr>
              <a:endParaRPr lang="fr-CH" dirty="0"/>
            </a:p>
            <a:p>
              <a:pPr>
                <a:lnSpc>
                  <a:spcPts val="1800"/>
                </a:lnSpc>
              </a:pPr>
              <a:r>
                <a:rPr lang="fr-CH" dirty="0"/>
                <a:t>Autriche</a:t>
              </a:r>
            </a:p>
            <a:p>
              <a:pPr>
                <a:lnSpc>
                  <a:spcPts val="1800"/>
                </a:lnSpc>
              </a:pPr>
              <a:r>
                <a:rPr lang="fr-CH" dirty="0"/>
                <a:t>Tchéquie</a:t>
              </a:r>
            </a:p>
            <a:p>
              <a:pPr>
                <a:lnSpc>
                  <a:spcPts val="1800"/>
                </a:lnSpc>
              </a:pPr>
              <a:r>
                <a:rPr lang="fr-CH" dirty="0"/>
                <a:t>Grèce</a:t>
              </a:r>
            </a:p>
            <a:p>
              <a:pPr>
                <a:lnSpc>
                  <a:spcPts val="1800"/>
                </a:lnSpc>
              </a:pPr>
              <a:r>
                <a:rPr lang="fr-CH" dirty="0"/>
                <a:t>Japon</a:t>
              </a:r>
            </a:p>
            <a:p>
              <a:pPr>
                <a:lnSpc>
                  <a:spcPts val="1800"/>
                </a:lnSpc>
              </a:pPr>
              <a:r>
                <a:rPr lang="fr-CH" dirty="0"/>
                <a:t>Korée</a:t>
              </a:r>
            </a:p>
            <a:p>
              <a:pPr>
                <a:lnSpc>
                  <a:spcPts val="1800"/>
                </a:lnSpc>
              </a:pPr>
              <a:r>
                <a:rPr lang="fr-CH" dirty="0"/>
                <a:t>Luxembourg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6631438" y="3894667"/>
              <a:ext cx="893386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dirty="0"/>
                <a:t>4</a:t>
              </a:r>
            </a:p>
            <a:p>
              <a:pPr algn="ctr"/>
              <a:endParaRPr lang="fr-CH" dirty="0"/>
            </a:p>
            <a:p>
              <a:r>
                <a:rPr lang="fr-CH" dirty="0"/>
                <a:t>Islande</a:t>
              </a:r>
            </a:p>
            <a:p>
              <a:r>
                <a:rPr lang="fr-CH" dirty="0"/>
                <a:t>Suède</a:t>
              </a:r>
            </a:p>
            <a:p>
              <a:r>
                <a:rPr lang="fr-CH" dirty="0"/>
                <a:t>Turquie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8261957" y="3894667"/>
              <a:ext cx="1154483" cy="18004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dirty="0"/>
                <a:t>5</a:t>
              </a:r>
            </a:p>
            <a:p>
              <a:pPr algn="ctr"/>
              <a:endParaRPr lang="fr-CH" dirty="0"/>
            </a:p>
            <a:p>
              <a:pPr>
                <a:lnSpc>
                  <a:spcPts val="1800"/>
                </a:lnSpc>
              </a:pPr>
              <a:r>
                <a:rPr lang="fr-CH" dirty="0"/>
                <a:t>Danemark</a:t>
              </a:r>
            </a:p>
            <a:p>
              <a:pPr>
                <a:lnSpc>
                  <a:spcPts val="1800"/>
                </a:lnSpc>
              </a:pPr>
              <a:r>
                <a:rPr lang="fr-CH" dirty="0"/>
                <a:t>Finlande</a:t>
              </a:r>
            </a:p>
            <a:p>
              <a:pPr>
                <a:lnSpc>
                  <a:spcPts val="1800"/>
                </a:lnSpc>
              </a:pPr>
              <a:r>
                <a:rPr lang="fr-CH" dirty="0"/>
                <a:t>Mexique</a:t>
              </a:r>
            </a:p>
            <a:p>
              <a:pPr>
                <a:lnSpc>
                  <a:spcPts val="1800"/>
                </a:lnSpc>
              </a:pPr>
              <a:r>
                <a:rPr lang="fr-CH" dirty="0"/>
                <a:t>Portugal</a:t>
              </a:r>
            </a:p>
            <a:p>
              <a:pPr>
                <a:lnSpc>
                  <a:spcPts val="1800"/>
                </a:lnSpc>
              </a:pPr>
              <a:r>
                <a:rPr lang="fr-CH" dirty="0"/>
                <a:t>Espagne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773067" y="3894663"/>
              <a:ext cx="1180131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dirty="0"/>
                <a:t>1</a:t>
              </a:r>
            </a:p>
            <a:p>
              <a:pPr algn="ctr"/>
              <a:endParaRPr lang="fr-CH" dirty="0"/>
            </a:p>
            <a:p>
              <a:r>
                <a:rPr lang="fr-CH" dirty="0"/>
                <a:t>Allemagne</a:t>
              </a:r>
            </a:p>
            <a:p>
              <a:r>
                <a:rPr lang="fr-CH" dirty="0"/>
                <a:t>Pays-Bas</a:t>
              </a:r>
            </a:p>
            <a:p>
              <a:r>
                <a:rPr lang="fr-CH" dirty="0"/>
                <a:t>Slovaquie</a:t>
              </a:r>
            </a:p>
            <a:p>
              <a:r>
                <a:rPr lang="fr-CH" dirty="0"/>
                <a:t>Suisse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6232422" y="2008499"/>
              <a:ext cx="169142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dirty="0"/>
                <a:t>Pas de référents</a:t>
              </a:r>
            </a:p>
            <a:p>
              <a:pPr algn="ctr"/>
              <a:r>
                <a:rPr lang="fr-CH" dirty="0"/>
                <a:t>Libre choix </a:t>
              </a:r>
            </a:p>
            <a:p>
              <a:pPr algn="ctr"/>
              <a:r>
                <a:rPr lang="fr-CH" dirty="0"/>
                <a:t>du patient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8779337" y="2004795"/>
              <a:ext cx="19993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dirty="0"/>
                <a:t>Médecins référents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8021666" y="2672981"/>
              <a:ext cx="1540485" cy="1018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fr-CH" dirty="0"/>
                <a:t>Choix limité pt</a:t>
              </a:r>
            </a:p>
            <a:p>
              <a:pPr algn="ctr">
                <a:lnSpc>
                  <a:spcPts val="1800"/>
                </a:lnSpc>
              </a:pPr>
              <a:r>
                <a:rPr lang="fr-CH" dirty="0"/>
                <a:t>+ contraintes </a:t>
              </a:r>
            </a:p>
            <a:p>
              <a:pPr algn="ctr">
                <a:lnSpc>
                  <a:spcPts val="1800"/>
                </a:lnSpc>
              </a:pPr>
              <a:r>
                <a:rPr lang="fr-CH" dirty="0"/>
                <a:t>budgétaires </a:t>
              </a:r>
            </a:p>
            <a:p>
              <a:pPr algn="ctr">
                <a:lnSpc>
                  <a:spcPts val="1800"/>
                </a:lnSpc>
              </a:pPr>
              <a:r>
                <a:rPr lang="fr-CH" dirty="0"/>
                <a:t>modérées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9829474" y="2672981"/>
              <a:ext cx="1446999" cy="1018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fr-CH" dirty="0"/>
                <a:t>Libre choix pt</a:t>
              </a:r>
            </a:p>
            <a:p>
              <a:pPr algn="ctr">
                <a:lnSpc>
                  <a:spcPts val="1800"/>
                </a:lnSpc>
              </a:pPr>
              <a:r>
                <a:rPr lang="fr-CH" dirty="0"/>
                <a:t>+ contraintes</a:t>
              </a:r>
            </a:p>
            <a:p>
              <a:pPr algn="ctr">
                <a:lnSpc>
                  <a:spcPts val="1800"/>
                </a:lnSpc>
              </a:pPr>
              <a:r>
                <a:rPr lang="fr-CH" dirty="0"/>
                <a:t>budgétaires </a:t>
              </a:r>
            </a:p>
            <a:p>
              <a:pPr algn="ctr">
                <a:lnSpc>
                  <a:spcPts val="1800"/>
                </a:lnSpc>
              </a:pPr>
              <a:r>
                <a:rPr lang="fr-CH" dirty="0"/>
                <a:t>strictes</a:t>
              </a:r>
            </a:p>
          </p:txBody>
        </p:sp>
        <p:cxnSp>
          <p:nvCxnSpPr>
            <p:cNvPr id="29" name="Connecteur droit 28"/>
            <p:cNvCxnSpPr/>
            <p:nvPr/>
          </p:nvCxnSpPr>
          <p:spPr>
            <a:xfrm flipV="1">
              <a:off x="1363133" y="1873032"/>
              <a:ext cx="2741136" cy="74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7076068" y="1873032"/>
              <a:ext cx="2753407" cy="103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3110023" y="2723566"/>
              <a:ext cx="1775244" cy="93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8791909" y="2470164"/>
              <a:ext cx="17610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>
              <a:off x="1363133" y="1884818"/>
              <a:ext cx="2063" cy="2163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>
              <a:off x="4104269" y="1880446"/>
              <a:ext cx="2063" cy="2163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>
              <a:off x="7085244" y="1868274"/>
              <a:ext cx="2063" cy="2163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>
              <a:off x="9828443" y="1880446"/>
              <a:ext cx="2063" cy="2163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>
              <a:off x="3123168" y="2735245"/>
              <a:ext cx="2063" cy="2163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>
              <a:off x="4885496" y="2735244"/>
              <a:ext cx="2063" cy="2163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>
              <a:off x="8780150" y="2470846"/>
              <a:ext cx="2063" cy="2163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>
              <a:off x="10552974" y="2464970"/>
              <a:ext cx="2063" cy="2163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>
              <a:off x="3125231" y="3540642"/>
              <a:ext cx="0" cy="3540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>
              <a:off x="4877303" y="3540642"/>
              <a:ext cx="0" cy="3540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>
              <a:off x="1363133" y="2723566"/>
              <a:ext cx="0" cy="11635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>
              <a:stCxn id="24" idx="2"/>
            </p:cNvCxnSpPr>
            <p:nvPr/>
          </p:nvCxnSpPr>
          <p:spPr>
            <a:xfrm>
              <a:off x="7078135" y="2931829"/>
              <a:ext cx="1822" cy="9628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>
              <a:off x="8827903" y="3678327"/>
              <a:ext cx="2063" cy="2163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>
              <a:off x="10575849" y="3678327"/>
              <a:ext cx="2063" cy="2163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11"/>
            <a:ext cx="17287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" name="Groupe 4"/>
          <p:cNvGrpSpPr>
            <a:grpSpLocks/>
          </p:cNvGrpSpPr>
          <p:nvPr/>
        </p:nvGrpSpPr>
        <p:grpSpPr bwMode="auto">
          <a:xfrm>
            <a:off x="10212393" y="45486"/>
            <a:ext cx="1906588" cy="692150"/>
            <a:chOff x="7092950" y="53975"/>
            <a:chExt cx="1906588" cy="692572"/>
          </a:xfrm>
        </p:grpSpPr>
        <p:pic>
          <p:nvPicPr>
            <p:cNvPr id="60" name="Imag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Imag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9254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643" y="932567"/>
            <a:ext cx="9961625" cy="470142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64615" y="5692291"/>
            <a:ext cx="1806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dirty="0">
                <a:solidFill>
                  <a:srgbClr val="FF0000"/>
                </a:solidFill>
              </a:rPr>
              <a:t>Allemagne 60,0%</a:t>
            </a:r>
          </a:p>
          <a:p>
            <a:pPr algn="r"/>
            <a:r>
              <a:rPr lang="fr-CH" dirty="0"/>
              <a:t>Pays-Bas 47,4%</a:t>
            </a:r>
          </a:p>
          <a:p>
            <a:pPr algn="r"/>
            <a:r>
              <a:rPr lang="fr-CH" dirty="0">
                <a:solidFill>
                  <a:srgbClr val="00B050"/>
                </a:solidFill>
              </a:rPr>
              <a:t>Suisse 41,0%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842525" y="5692291"/>
            <a:ext cx="1637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dirty="0">
                <a:solidFill>
                  <a:srgbClr val="FF0000"/>
                </a:solidFill>
              </a:rPr>
              <a:t>Australie 63,4%</a:t>
            </a:r>
          </a:p>
          <a:p>
            <a:pPr algn="r"/>
            <a:r>
              <a:rPr lang="fr-CH" dirty="0">
                <a:solidFill>
                  <a:srgbClr val="FF0000"/>
                </a:solidFill>
              </a:rPr>
              <a:t>Canada 60,3%</a:t>
            </a:r>
          </a:p>
          <a:p>
            <a:pPr algn="r"/>
            <a:r>
              <a:rPr lang="fr-CH" dirty="0"/>
              <a:t>France 49,0%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736810" y="5692291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dirty="0">
                <a:solidFill>
                  <a:srgbClr val="00B050"/>
                </a:solidFill>
              </a:rPr>
              <a:t>Japon 23,8%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751724" y="5704401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dirty="0"/>
              <a:t>Suède 48,3%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225434" y="5692291"/>
            <a:ext cx="1781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dirty="0"/>
              <a:t>Danemark 47,4%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9961204" y="5680179"/>
            <a:ext cx="1519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dirty="0" err="1">
                <a:solidFill>
                  <a:srgbClr val="FF0000"/>
                </a:solidFill>
              </a:rPr>
              <a:t>Roy.Uni</a:t>
            </a:r>
            <a:r>
              <a:rPr lang="fr-CH" dirty="0">
                <a:solidFill>
                  <a:srgbClr val="FF0000"/>
                </a:solidFill>
              </a:rPr>
              <a:t> 62,9%</a:t>
            </a:r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1601972" y="84779"/>
            <a:ext cx="8670672" cy="777379"/>
          </a:xfrm>
        </p:spPr>
        <p:txBody>
          <a:bodyPr>
            <a:normAutofit/>
          </a:bodyPr>
          <a:lstStyle/>
          <a:p>
            <a:r>
              <a:rPr lang="fr-CH" dirty="0"/>
              <a:t>Surpoids et obésité chez les &gt; 15 ans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8230" y="5633992"/>
            <a:ext cx="11221081" cy="9816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3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11"/>
            <a:ext cx="17287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e 4"/>
          <p:cNvGrpSpPr>
            <a:grpSpLocks/>
          </p:cNvGrpSpPr>
          <p:nvPr/>
        </p:nvGrpSpPr>
        <p:grpSpPr bwMode="auto">
          <a:xfrm>
            <a:off x="10212393" y="45486"/>
            <a:ext cx="1906588" cy="692150"/>
            <a:chOff x="7092950" y="53975"/>
            <a:chExt cx="1906588" cy="692572"/>
          </a:xfrm>
        </p:grpSpPr>
        <p:pic>
          <p:nvPicPr>
            <p:cNvPr id="17" name="Imag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ag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01768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643" y="932567"/>
            <a:ext cx="9961625" cy="470142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64615" y="5692291"/>
            <a:ext cx="1806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dirty="0"/>
              <a:t>Allemagne 13,0%</a:t>
            </a:r>
          </a:p>
          <a:p>
            <a:pPr algn="r"/>
            <a:r>
              <a:rPr lang="fr-CH" dirty="0"/>
              <a:t>Pays-Bas 12,1%</a:t>
            </a:r>
          </a:p>
          <a:p>
            <a:pPr algn="r"/>
            <a:r>
              <a:rPr lang="fr-CH" dirty="0">
                <a:solidFill>
                  <a:srgbClr val="00B050"/>
                </a:solidFill>
              </a:rPr>
              <a:t>Suisse 17,4%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842525" y="5692291"/>
            <a:ext cx="1637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dirty="0"/>
              <a:t>Australie 11,5%</a:t>
            </a:r>
          </a:p>
          <a:p>
            <a:pPr algn="r"/>
            <a:r>
              <a:rPr lang="fr-CH" dirty="0">
                <a:solidFill>
                  <a:srgbClr val="FF0000"/>
                </a:solidFill>
              </a:rPr>
              <a:t>Canada 9,5%</a:t>
            </a:r>
          </a:p>
          <a:p>
            <a:pPr algn="r"/>
            <a:r>
              <a:rPr lang="fr-CH" dirty="0">
                <a:solidFill>
                  <a:srgbClr val="FF0000"/>
                </a:solidFill>
              </a:rPr>
              <a:t>France 9,4%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736810" y="5692291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dirty="0"/>
              <a:t>Japon 10,5%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751724" y="5704401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dirty="0"/>
              <a:t>Suède 11,2%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225434" y="5692291"/>
            <a:ext cx="1781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dirty="0">
                <a:solidFill>
                  <a:srgbClr val="00B050"/>
                </a:solidFill>
              </a:rPr>
              <a:t>Danemark 16,3%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078223" y="5680179"/>
            <a:ext cx="1402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dirty="0" err="1">
                <a:solidFill>
                  <a:srgbClr val="FF0000"/>
                </a:solidFill>
              </a:rPr>
              <a:t>Roy.Uni</a:t>
            </a:r>
            <a:r>
              <a:rPr lang="fr-CH" dirty="0">
                <a:solidFill>
                  <a:srgbClr val="FF0000"/>
                </a:solidFill>
              </a:rPr>
              <a:t> 8,2%</a:t>
            </a:r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1609060" y="84779"/>
            <a:ext cx="8718698" cy="777379"/>
          </a:xfrm>
        </p:spPr>
        <p:txBody>
          <a:bodyPr>
            <a:normAutofit/>
          </a:bodyPr>
          <a:lstStyle/>
          <a:p>
            <a:r>
              <a:rPr lang="fr-CH" sz="3600" dirty="0"/>
              <a:t>Densité d’infirmières (pour 1000 habitants)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8230" y="5633992"/>
            <a:ext cx="11221081" cy="9816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3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11"/>
            <a:ext cx="17287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e 4"/>
          <p:cNvGrpSpPr>
            <a:grpSpLocks/>
          </p:cNvGrpSpPr>
          <p:nvPr/>
        </p:nvGrpSpPr>
        <p:grpSpPr bwMode="auto">
          <a:xfrm>
            <a:off x="10212393" y="45486"/>
            <a:ext cx="1906588" cy="692150"/>
            <a:chOff x="7092950" y="53975"/>
            <a:chExt cx="1906588" cy="692572"/>
          </a:xfrm>
        </p:grpSpPr>
        <p:pic>
          <p:nvPicPr>
            <p:cNvPr id="17" name="Imag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ag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0688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643" y="932567"/>
            <a:ext cx="9961625" cy="470142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081635" y="5692291"/>
            <a:ext cx="16898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dirty="0">
                <a:solidFill>
                  <a:srgbClr val="00B050"/>
                </a:solidFill>
              </a:rPr>
              <a:t>Allemagne 4,1%</a:t>
            </a:r>
          </a:p>
          <a:p>
            <a:pPr algn="r"/>
            <a:r>
              <a:rPr lang="fr-CH" dirty="0"/>
              <a:t>Pays-Bas 3,5%</a:t>
            </a:r>
          </a:p>
          <a:p>
            <a:pPr algn="r"/>
            <a:r>
              <a:rPr lang="fr-CH" dirty="0">
                <a:solidFill>
                  <a:srgbClr val="00B050"/>
                </a:solidFill>
              </a:rPr>
              <a:t>Suisse 4,3%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959544" y="5692291"/>
            <a:ext cx="1520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dirty="0"/>
              <a:t>Australie 3,5%</a:t>
            </a:r>
          </a:p>
          <a:p>
            <a:pPr algn="r"/>
            <a:r>
              <a:rPr lang="fr-CH" dirty="0">
                <a:solidFill>
                  <a:srgbClr val="FF0000"/>
                </a:solidFill>
              </a:rPr>
              <a:t>Canada 2,6%</a:t>
            </a:r>
          </a:p>
          <a:p>
            <a:pPr algn="r"/>
            <a:r>
              <a:rPr lang="fr-CH" dirty="0"/>
              <a:t>France 3,1%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853829" y="5692291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dirty="0">
                <a:solidFill>
                  <a:srgbClr val="FF0000"/>
                </a:solidFill>
              </a:rPr>
              <a:t>Japon 2,4%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868744" y="5704401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dirty="0">
                <a:solidFill>
                  <a:srgbClr val="00B050"/>
                </a:solidFill>
              </a:rPr>
              <a:t>Suède 4,2%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342454" y="5692291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dirty="0"/>
              <a:t>Danemark 3,6%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078223" y="5680179"/>
            <a:ext cx="1402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dirty="0" err="1">
                <a:solidFill>
                  <a:srgbClr val="FF0000"/>
                </a:solidFill>
              </a:rPr>
              <a:t>Roy.Uni</a:t>
            </a:r>
            <a:r>
              <a:rPr lang="fr-CH" dirty="0">
                <a:solidFill>
                  <a:srgbClr val="FF0000"/>
                </a:solidFill>
              </a:rPr>
              <a:t> 2,1%</a:t>
            </a:r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1637414" y="84779"/>
            <a:ext cx="8711609" cy="777379"/>
          </a:xfrm>
        </p:spPr>
        <p:txBody>
          <a:bodyPr>
            <a:normAutofit/>
          </a:bodyPr>
          <a:lstStyle/>
          <a:p>
            <a:r>
              <a:rPr lang="fr-CH" sz="3600" dirty="0"/>
              <a:t>Densité de médecins (pour 1000 habitants)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8230" y="5633992"/>
            <a:ext cx="11221081" cy="9816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3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11"/>
            <a:ext cx="17287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e 4"/>
          <p:cNvGrpSpPr>
            <a:grpSpLocks/>
          </p:cNvGrpSpPr>
          <p:nvPr/>
        </p:nvGrpSpPr>
        <p:grpSpPr bwMode="auto">
          <a:xfrm>
            <a:off x="10212393" y="45486"/>
            <a:ext cx="1906588" cy="692150"/>
            <a:chOff x="7092950" y="53975"/>
            <a:chExt cx="1906588" cy="692572"/>
          </a:xfrm>
        </p:grpSpPr>
        <p:pic>
          <p:nvPicPr>
            <p:cNvPr id="17" name="Imag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ag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2273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643" y="932567"/>
            <a:ext cx="9961625" cy="470142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187433" y="5692291"/>
            <a:ext cx="1584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dirty="0"/>
              <a:t>Allemagne 118</a:t>
            </a:r>
          </a:p>
          <a:p>
            <a:pPr algn="r"/>
            <a:r>
              <a:rPr lang="fr-CH" dirty="0"/>
              <a:t>Pays-Bas 111</a:t>
            </a:r>
          </a:p>
          <a:p>
            <a:pPr algn="r"/>
            <a:r>
              <a:rPr lang="fr-CH" dirty="0"/>
              <a:t>Suisse 127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64756" y="5692291"/>
            <a:ext cx="12154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dirty="0">
                <a:solidFill>
                  <a:srgbClr val="00B050"/>
                </a:solidFill>
              </a:rPr>
              <a:t>Australie 8</a:t>
            </a:r>
          </a:p>
          <a:p>
            <a:pPr algn="r"/>
            <a:r>
              <a:rPr lang="fr-CH" dirty="0"/>
              <a:t>Canada 79</a:t>
            </a:r>
          </a:p>
          <a:p>
            <a:pPr algn="r"/>
            <a:r>
              <a:rPr lang="fr-CH" dirty="0">
                <a:solidFill>
                  <a:srgbClr val="FF0000"/>
                </a:solidFill>
              </a:rPr>
              <a:t>France 176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670190" y="5692291"/>
            <a:ext cx="14278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dirty="0"/>
              <a:t>Autriche 133</a:t>
            </a:r>
          </a:p>
          <a:p>
            <a:pPr algn="r"/>
            <a:r>
              <a:rPr lang="fr-CH" dirty="0">
                <a:solidFill>
                  <a:srgbClr val="FF0000"/>
                </a:solidFill>
              </a:rPr>
              <a:t>Tchéquie 297</a:t>
            </a:r>
          </a:p>
          <a:p>
            <a:pPr algn="r"/>
            <a:r>
              <a:rPr lang="fr-CH" dirty="0">
                <a:solidFill>
                  <a:srgbClr val="00B050"/>
                </a:solidFill>
              </a:rPr>
              <a:t>Japon 14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963064" y="5704401"/>
            <a:ext cx="11803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dirty="0">
                <a:solidFill>
                  <a:srgbClr val="00B050"/>
                </a:solidFill>
              </a:rPr>
              <a:t>Islande 10</a:t>
            </a:r>
          </a:p>
          <a:p>
            <a:pPr algn="r"/>
            <a:r>
              <a:rPr lang="fr-CH" dirty="0">
                <a:solidFill>
                  <a:srgbClr val="FF0000"/>
                </a:solidFill>
              </a:rPr>
              <a:t>Suède 148</a:t>
            </a:r>
          </a:p>
          <a:p>
            <a:pPr algn="r"/>
            <a:r>
              <a:rPr lang="fr-CH" dirty="0"/>
              <a:t>Turquie 90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565207" y="5692291"/>
            <a:ext cx="14414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dirty="0">
                <a:solidFill>
                  <a:srgbClr val="00B050"/>
                </a:solidFill>
              </a:rPr>
              <a:t>Danemark 48</a:t>
            </a:r>
          </a:p>
          <a:p>
            <a:pPr algn="r"/>
            <a:r>
              <a:rPr lang="fr-CH" dirty="0">
                <a:solidFill>
                  <a:srgbClr val="00B050"/>
                </a:solidFill>
              </a:rPr>
              <a:t>Finlande 22</a:t>
            </a:r>
          </a:p>
          <a:p>
            <a:pPr algn="r"/>
            <a:r>
              <a:rPr lang="fr-CH" dirty="0">
                <a:solidFill>
                  <a:srgbClr val="FF0000"/>
                </a:solidFill>
              </a:rPr>
              <a:t>Espagne 187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184020" y="5680179"/>
            <a:ext cx="12963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dirty="0">
                <a:solidFill>
                  <a:srgbClr val="FF0000"/>
                </a:solidFill>
              </a:rPr>
              <a:t>Italie 220</a:t>
            </a:r>
          </a:p>
          <a:p>
            <a:pPr algn="r"/>
            <a:r>
              <a:rPr lang="fr-CH" dirty="0">
                <a:solidFill>
                  <a:srgbClr val="00B050"/>
                </a:solidFill>
              </a:rPr>
              <a:t>Norvège 18</a:t>
            </a:r>
          </a:p>
          <a:p>
            <a:pPr algn="r"/>
            <a:r>
              <a:rPr lang="fr-CH" dirty="0" err="1">
                <a:solidFill>
                  <a:srgbClr val="FF0000"/>
                </a:solidFill>
              </a:rPr>
              <a:t>Roy.Uni</a:t>
            </a:r>
            <a:r>
              <a:rPr lang="fr-CH" dirty="0">
                <a:solidFill>
                  <a:srgbClr val="FF0000"/>
                </a:solidFill>
              </a:rPr>
              <a:t> 215</a:t>
            </a:r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1637414" y="84779"/>
            <a:ext cx="8711609" cy="777379"/>
          </a:xfrm>
        </p:spPr>
        <p:txBody>
          <a:bodyPr>
            <a:normAutofit fontScale="90000"/>
          </a:bodyPr>
          <a:lstStyle/>
          <a:p>
            <a:pPr algn="ctr"/>
            <a:r>
              <a:rPr lang="fr-CH" sz="3600" dirty="0"/>
              <a:t>Qualité de la riposte </a:t>
            </a:r>
            <a:r>
              <a:rPr lang="fr-CH" sz="2200" dirty="0"/>
              <a:t>(mortalité COVID-19 pour 100’000 habitants)</a:t>
            </a:r>
            <a:endParaRPr lang="fr-CH" sz="3600" dirty="0"/>
          </a:p>
        </p:txBody>
      </p:sp>
      <p:sp>
        <p:nvSpPr>
          <p:cNvPr id="16" name="Rectangle 15"/>
          <p:cNvSpPr/>
          <p:nvPr/>
        </p:nvSpPr>
        <p:spPr>
          <a:xfrm>
            <a:off x="678230" y="5633992"/>
            <a:ext cx="11221081" cy="9816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3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11"/>
            <a:ext cx="17287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e 4"/>
          <p:cNvGrpSpPr>
            <a:grpSpLocks/>
          </p:cNvGrpSpPr>
          <p:nvPr/>
        </p:nvGrpSpPr>
        <p:grpSpPr bwMode="auto">
          <a:xfrm>
            <a:off x="10212393" y="45486"/>
            <a:ext cx="1906588" cy="692150"/>
            <a:chOff x="7092950" y="53975"/>
            <a:chExt cx="1906588" cy="692572"/>
          </a:xfrm>
        </p:grpSpPr>
        <p:pic>
          <p:nvPicPr>
            <p:cNvPr id="17" name="Imag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ag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7394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BCC8A40A-9D70-4979-B98C-0F13F45AB065}"/>
              </a:ext>
            </a:extLst>
          </p:cNvPr>
          <p:cNvGrpSpPr>
            <a:grpSpLocks/>
          </p:cNvGrpSpPr>
          <p:nvPr/>
        </p:nvGrpSpPr>
        <p:grpSpPr bwMode="auto">
          <a:xfrm>
            <a:off x="10190163" y="74613"/>
            <a:ext cx="1906587" cy="692150"/>
            <a:chOff x="7092950" y="53975"/>
            <a:chExt cx="1906588" cy="692572"/>
          </a:xfrm>
        </p:grpSpPr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52BB9D5A-B051-4FC8-A9DB-0B0C91425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53975"/>
              <a:ext cx="19065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5011892-7C0D-4FB4-8F7C-E8C245066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589908"/>
              <a:ext cx="1846337" cy="1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5">
            <a:extLst>
              <a:ext uri="{FF2B5EF4-FFF2-40B4-BE49-F238E27FC236}">
                <a16:creationId xmlns:a16="http://schemas.microsoft.com/office/drawing/2014/main" id="{1D2058E9-A8D5-40AD-8B5B-383B91198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924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F6BFBE2-2A7F-41B1-9F38-E7E10889C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024" y="2226399"/>
            <a:ext cx="8963937" cy="1050925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b="1" dirty="0">
                <a:solidFill>
                  <a:srgbClr val="0070C0"/>
                </a:solidFill>
                <a:latin typeface="+mn-lt"/>
              </a:rPr>
              <a:t>2. Choix politiques pour la riposte </a:t>
            </a:r>
            <a:endParaRPr lang="en-GB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03845452-138A-4D80-8997-6BF2353A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968E8B-D8D4-4927-85F8-23203C4CC14A}" type="slidenum">
              <a:rPr lang="fr-CH" smtClean="0"/>
              <a:t>9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9060225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C1441A7286B74C82D78C86B5515CE7" ma:contentTypeVersion="11" ma:contentTypeDescription="Crée un document." ma:contentTypeScope="" ma:versionID="9225ba55d942511c1f8603f2815831d4">
  <xsd:schema xmlns:xsd="http://www.w3.org/2001/XMLSchema" xmlns:xs="http://www.w3.org/2001/XMLSchema" xmlns:p="http://schemas.microsoft.com/office/2006/metadata/properties" xmlns:ns3="4bd5a2f5-48af-4c12-855a-e75d72c4fd04" targetNamespace="http://schemas.microsoft.com/office/2006/metadata/properties" ma:root="true" ma:fieldsID="a26251bdb8f03fe92dd365a9f7dbcec5" ns3:_="">
    <xsd:import namespace="4bd5a2f5-48af-4c12-855a-e75d72c4fd0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d5a2f5-48af-4c12-855a-e75d72c4fd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F5D775-2CF4-4C26-B24E-94B531AD1AAC}">
  <ds:schemaRefs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4bd5a2f5-48af-4c12-855a-e75d72c4fd04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8380319-62BB-4563-ADD6-EF997DC543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5CC593-7563-4720-AD28-1123A8B6DD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d5a2f5-48af-4c12-855a-e75d72c4fd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34050</TotalTime>
  <Words>1434</Words>
  <Application>Microsoft Office PowerPoint</Application>
  <PresentationFormat>Grand écran</PresentationFormat>
  <Paragraphs>301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Wingdings</vt:lpstr>
      <vt:lpstr>Thème Office</vt:lpstr>
      <vt:lpstr>Inégalité des systèmes de santé dans la réponse à l’épidémie de COVID-19</vt:lpstr>
      <vt:lpstr>Plan</vt:lpstr>
      <vt:lpstr>1. Systèmes de santé et performance sanitaire sur le COVID-19</vt:lpstr>
      <vt:lpstr>OCDE: 6 types de systèmes de santé</vt:lpstr>
      <vt:lpstr>Surpoids et obésité chez les &gt; 15 ans</vt:lpstr>
      <vt:lpstr>Densité d’infirmières (pour 1000 habitants)</vt:lpstr>
      <vt:lpstr>Densité de médecins (pour 1000 habitants)</vt:lpstr>
      <vt:lpstr>Qualité de la riposte (mortalité COVID-19 pour 100’000 habitants)</vt:lpstr>
      <vt:lpstr>2. Choix politiques pour la riposte </vt:lpstr>
      <vt:lpstr>Présentation PowerPoint</vt:lpstr>
      <vt:lpstr>Les options pour la riposte ?</vt:lpstr>
      <vt:lpstr>Quatre freins disponibles</vt:lpstr>
      <vt:lpstr>1. Mitigation (“vivre avec”) Stratégie occidentale (réactive)</vt:lpstr>
      <vt:lpstr>2. Suppression (“faible niveau de circulation”) Stratégie Sud-Coréenne (préventive)</vt:lpstr>
      <vt:lpstr>3. Elimination (“Zéro Covid”) Stratégie chinoise (proactive)</vt:lpstr>
      <vt:lpstr>De la mitigation à l’elimination puis à la suppression exemple de la Nouvelle Zélande</vt:lpstr>
      <vt:lpstr>3. Performance sanitaire et économique</vt:lpstr>
      <vt:lpstr>COVID-19 daily epidemic forecasting</vt:lpstr>
      <vt:lpstr>Les différentes stratégies Covid dans les BRICS</vt:lpstr>
      <vt:lpstr>Performance sanitaire COVID dans les BRICS</vt:lpstr>
      <vt:lpstr>Performance économique des BRICS durant la crise</vt:lpstr>
      <vt:lpstr>Production de vaccins dans les BRICS</vt:lpstr>
      <vt:lpstr>4. Les vaccins et les traitements</vt:lpstr>
      <vt:lpstr>Quatre types de vaccins</vt:lpstr>
      <vt:lpstr>Vaccins  De grandes inégalités géographiques</vt:lpstr>
      <vt:lpstr>Typologie de l’hésitation vaccinale</vt:lpstr>
      <vt:lpstr>De nouveaux traitements prometteurs</vt:lpstr>
      <vt:lpstr>Quel positionnement  des nouveaux médicaments</vt:lpstr>
      <vt:lpstr>5. Conclusions 1/2</vt:lpstr>
      <vt:lpstr>Conclusions 2/2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point sur l’épidémiologie du COVID-19 Le déconfinement</dc:title>
  <dc:creator>Antoine Flahault</dc:creator>
  <cp:lastModifiedBy>Antoine Flahault</cp:lastModifiedBy>
  <cp:revision>114</cp:revision>
  <cp:lastPrinted>2021-09-27T08:59:56Z</cp:lastPrinted>
  <dcterms:created xsi:type="dcterms:W3CDTF">2020-09-20T08:34:31Z</dcterms:created>
  <dcterms:modified xsi:type="dcterms:W3CDTF">2021-11-25T11:14:23Z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0x010100CBC1441A7286B74C82D78C86B5515CE7</vt:lpwstr>
  </property>
</Properties>
</file>