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680" r:id="rId3"/>
    <p:sldId id="659" r:id="rId4"/>
    <p:sldId id="655" r:id="rId5"/>
    <p:sldId id="658" r:id="rId6"/>
    <p:sldId id="321" r:id="rId7"/>
    <p:sldId id="682" r:id="rId8"/>
    <p:sldId id="352" r:id="rId9"/>
    <p:sldId id="309" r:id="rId10"/>
    <p:sldId id="683" r:id="rId11"/>
    <p:sldId id="677" r:id="rId12"/>
    <p:sldId id="678" r:id="rId13"/>
    <p:sldId id="664" r:id="rId14"/>
    <p:sldId id="666" r:id="rId15"/>
    <p:sldId id="667" r:id="rId16"/>
    <p:sldId id="669" r:id="rId17"/>
    <p:sldId id="672" r:id="rId18"/>
    <p:sldId id="661" r:id="rId19"/>
    <p:sldId id="322" r:id="rId20"/>
    <p:sldId id="684" r:id="rId21"/>
    <p:sldId id="674" r:id="rId22"/>
    <p:sldId id="663" r:id="rId23"/>
    <p:sldId id="685" r:id="rId24"/>
    <p:sldId id="641" r:id="rId25"/>
    <p:sldId id="642" r:id="rId26"/>
    <p:sldId id="675" r:id="rId27"/>
    <p:sldId id="656" r:id="rId28"/>
    <p:sldId id="657" r:id="rId29"/>
    <p:sldId id="277" r:id="rId30"/>
    <p:sldId id="673" r:id="rId31"/>
    <p:sldId id="676" r:id="rId32"/>
  </p:sldIdLst>
  <p:sldSz cx="12192000" cy="68580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418"/>
    <a:srgbClr val="C3DDAD"/>
    <a:srgbClr val="8FC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01" autoAdjust="0"/>
    <p:restoredTop sz="93681" autoAdjust="0"/>
  </p:normalViewPr>
  <p:slideViewPr>
    <p:cSldViewPr>
      <p:cViewPr varScale="1">
        <p:scale>
          <a:sx n="63" d="100"/>
          <a:sy n="63" d="100"/>
        </p:scale>
        <p:origin x="110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49264109304002E-2"/>
          <c:y val="3.7431405496085403E-2"/>
          <c:w val="0.90509432938593304"/>
          <c:h val="0.96239718618276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SWE</c:v>
                </c:pt>
                <c:pt idx="1">
                  <c:v>NOR</c:v>
                </c:pt>
                <c:pt idx="2">
                  <c:v>UK</c:v>
                </c:pt>
                <c:pt idx="3">
                  <c:v>FR</c:v>
                </c:pt>
                <c:pt idx="4">
                  <c:v>NET</c:v>
                </c:pt>
                <c:pt idx="5">
                  <c:v>CAN</c:v>
                </c:pt>
                <c:pt idx="6">
                  <c:v>GER</c:v>
                </c:pt>
                <c:pt idx="7">
                  <c:v>NZ</c:v>
                </c:pt>
                <c:pt idx="8">
                  <c:v>SWIZ</c:v>
                </c:pt>
                <c:pt idx="9">
                  <c:v>AUS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2.52</c:v>
                </c:pt>
                <c:pt idx="1">
                  <c:v>3.82</c:v>
                </c:pt>
                <c:pt idx="2">
                  <c:v>3.97</c:v>
                </c:pt>
                <c:pt idx="3">
                  <c:v>4.59</c:v>
                </c:pt>
                <c:pt idx="4">
                  <c:v>6.87</c:v>
                </c:pt>
                <c:pt idx="5">
                  <c:v>8.84</c:v>
                </c:pt>
                <c:pt idx="6">
                  <c:v>10.38</c:v>
                </c:pt>
                <c:pt idx="7">
                  <c:v>10.61</c:v>
                </c:pt>
                <c:pt idx="8">
                  <c:v>11.4</c:v>
                </c:pt>
                <c:pt idx="9">
                  <c:v>13.47</c:v>
                </c:pt>
                <c:pt idx="10">
                  <c:v>22.69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1-4220-90A9-89A93E053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100"/>
        <c:axId val="792115520"/>
        <c:axId val="792110816"/>
      </c:barChart>
      <c:catAx>
        <c:axId val="792115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110816"/>
        <c:crosses val="autoZero"/>
        <c:auto val="1"/>
        <c:lblAlgn val="ctr"/>
        <c:lblOffset val="100"/>
        <c:noMultiLvlLbl val="0"/>
      </c:catAx>
      <c:valAx>
        <c:axId val="792110816"/>
        <c:scaling>
          <c:orientation val="minMax"/>
          <c:max val="4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92115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62182834872797E-4"/>
          <c:y val="3.7431480031323398E-2"/>
          <c:w val="0.98671097166688904"/>
          <c:h val="0.95977062381689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FR</c:v>
                </c:pt>
                <c:pt idx="1">
                  <c:v>UK</c:v>
                </c:pt>
                <c:pt idx="2">
                  <c:v>NET</c:v>
                </c:pt>
                <c:pt idx="3">
                  <c:v>NZ</c:v>
                </c:pt>
                <c:pt idx="4">
                  <c:v>SWE</c:v>
                </c:pt>
                <c:pt idx="5">
                  <c:v>NOR</c:v>
                </c:pt>
                <c:pt idx="6">
                  <c:v>GER</c:v>
                </c:pt>
                <c:pt idx="7">
                  <c:v>AUS</c:v>
                </c:pt>
                <c:pt idx="8">
                  <c:v>CAN</c:v>
                </c:pt>
                <c:pt idx="9">
                  <c:v>US</c:v>
                </c:pt>
                <c:pt idx="10">
                  <c:v>SWIZ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0.84</c:v>
                </c:pt>
                <c:pt idx="1">
                  <c:v>3.37</c:v>
                </c:pt>
                <c:pt idx="2">
                  <c:v>3.44</c:v>
                </c:pt>
                <c:pt idx="3">
                  <c:v>4.49</c:v>
                </c:pt>
                <c:pt idx="4">
                  <c:v>5.13</c:v>
                </c:pt>
                <c:pt idx="5">
                  <c:v>6.1199999999999974</c:v>
                </c:pt>
                <c:pt idx="6">
                  <c:v>7.14</c:v>
                </c:pt>
                <c:pt idx="7">
                  <c:v>9</c:v>
                </c:pt>
                <c:pt idx="8">
                  <c:v>9.3700000000000028</c:v>
                </c:pt>
                <c:pt idx="9">
                  <c:v>22.22</c:v>
                </c:pt>
                <c:pt idx="10">
                  <c:v>30.69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1-4274-BF77-90775368A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792116304"/>
        <c:axId val="792112776"/>
      </c:barChart>
      <c:catAx>
        <c:axId val="79211630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112776"/>
        <c:crosses val="autoZero"/>
        <c:auto val="1"/>
        <c:lblAlgn val="ctr"/>
        <c:lblOffset val="100"/>
        <c:noMultiLvlLbl val="0"/>
      </c:catAx>
      <c:valAx>
        <c:axId val="792112776"/>
        <c:scaling>
          <c:orientation val="minMax"/>
          <c:max val="50"/>
          <c:min val="0"/>
        </c:scaling>
        <c:delete val="1"/>
        <c:axPos val="r"/>
        <c:numFmt formatCode="#,##0" sourceLinked="0"/>
        <c:majorTickMark val="none"/>
        <c:minorTickMark val="none"/>
        <c:tickLblPos val="nextTo"/>
        <c:crossAx val="7921163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65C06F-4132-4B74-826C-23E31714173A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65685B-F39F-443F-ABDE-FBB4ACD328C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121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BAA84C-2738-408A-8132-1C0700BF7164}" type="datetimeFigureOut">
              <a:rPr lang="fr-CH"/>
              <a:pPr>
                <a:defRPr/>
              </a:pPr>
              <a:t>24.11.2021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C7AC90C-6CE8-462B-B1AE-12ADCF2ACB3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2680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133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Attention au risque no2 dans le contexte de non vaccination </a:t>
            </a:r>
            <a:r>
              <a:rPr lang="fr-CH" dirty="0" err="1"/>
              <a:t>covid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123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Dire que patients préfèrent parfois MC car pas de franchise!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371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Tumeur neuroendocrine pancréas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207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Idées de moi sur la base rapport </a:t>
            </a:r>
            <a:r>
              <a:rPr lang="fr-CH" dirty="0" err="1"/>
              <a:t>ovs</a:t>
            </a:r>
            <a:r>
              <a:rPr lang="fr-CH" dirty="0"/>
              <a:t> et autre sources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158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>
                <a:latin typeface="Calibri" charset="0"/>
              </a:rPr>
              <a:t>En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d’autres</a:t>
            </a:r>
            <a:r>
              <a:rPr lang="en-US" dirty="0">
                <a:latin typeface="Calibri" charset="0"/>
              </a:rPr>
              <a:t> mots, </a:t>
            </a:r>
            <a:r>
              <a:rPr lang="en-US" dirty="0" err="1">
                <a:latin typeface="Calibri" charset="0"/>
              </a:rPr>
              <a:t>prescrire</a:t>
            </a:r>
            <a:r>
              <a:rPr lang="en-US" dirty="0">
                <a:latin typeface="Calibri" charset="0"/>
              </a:rPr>
              <a:t> un </a:t>
            </a:r>
            <a:r>
              <a:rPr lang="en-US" dirty="0" err="1">
                <a:latin typeface="Calibri" charset="0"/>
              </a:rPr>
              <a:t>traitement</a:t>
            </a:r>
            <a:r>
              <a:rPr lang="en-US" dirty="0">
                <a:latin typeface="Calibri" charset="0"/>
              </a:rPr>
              <a:t> sans </a:t>
            </a:r>
            <a:r>
              <a:rPr lang="en-US" dirty="0" err="1">
                <a:latin typeface="Calibri" charset="0"/>
              </a:rPr>
              <a:t>intégrer</a:t>
            </a:r>
            <a:r>
              <a:rPr lang="en-US" dirty="0">
                <a:latin typeface="Calibri" charset="0"/>
              </a:rPr>
              <a:t> la dimension </a:t>
            </a:r>
            <a:r>
              <a:rPr lang="en-US" dirty="0" err="1">
                <a:latin typeface="Calibri" charset="0"/>
              </a:rPr>
              <a:t>sociale</a:t>
            </a:r>
            <a:r>
              <a:rPr lang="en-US" dirty="0">
                <a:latin typeface="Calibri" charset="0"/>
              </a:rPr>
              <a:t> ne sera pas utile pour </a:t>
            </a:r>
            <a:r>
              <a:rPr lang="en-US" dirty="0" err="1">
                <a:latin typeface="Calibri" charset="0"/>
              </a:rPr>
              <a:t>toute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une</a:t>
            </a:r>
            <a:r>
              <a:rPr lang="en-US" dirty="0">
                <a:latin typeface="Calibri" charset="0"/>
              </a:rPr>
              <a:t> population de patients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F77958-18B1-DD40-ABC3-BC888CA69D56}" type="slidenum">
              <a:rPr lang="fr-FR">
                <a:latin typeface="Calibri" charset="0"/>
              </a:rPr>
              <a:pPr/>
              <a:t>29</a:t>
            </a:fld>
            <a:endParaRPr lang="fr-FR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Source: https://www.unige.ch/sciences-societe/socio/files/6814/9183/2699/Forum_ISS_2017_Haefliger_v5avr2017.pdf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349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https://www.admin.ch/gov/fr/accueil/documentation/communiques.msg-id-85284.html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L'accumulation des augmentations des primes de ces 20 dernières années représente une hausse de près de 159%.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018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Vient de rapport OVS seniors p14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403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5"/>
            <a:ext cx="5608320" cy="4779198"/>
          </a:xfrm>
        </p:spPr>
        <p:txBody>
          <a:bodyPr/>
          <a:lstStyle/>
          <a:p>
            <a:pPr lvl="0"/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Out of </a:t>
            </a:r>
            <a:r>
              <a:rPr lang="fr-CH" dirty="0" err="1"/>
              <a:t>pocket</a:t>
            </a:r>
            <a:r>
              <a:rPr lang="fr-CH" dirty="0"/>
              <a:t>: suisse a un des plus haut taux d’Europe; cette dia amène info pour tout âge, pas que </a:t>
            </a:r>
            <a:r>
              <a:rPr lang="fr-CH" dirty="0" err="1"/>
              <a:t>older</a:t>
            </a:r>
            <a:r>
              <a:rPr lang="fr-CH" dirty="0"/>
              <a:t> dans étude </a:t>
            </a:r>
            <a:r>
              <a:rPr lang="fr-CH" dirty="0" err="1"/>
              <a:t>commonwealth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311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Commenter aussi chiffres suisses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501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Hypothèse &lt;50 ans: franchise haute?; certains modèles d’assurance obligent le patient à aller dans telle ou telle pharmacie, à payer les traitements avant de se faire rembourser: immense problème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83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Médecine alternative: un choix et pas une obligation (contrairement aux autres facteurs); accès au lieu de soins: place de parc, escaliers chez un ophtalmologue; accès transports publics ET voiture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C90C-6CE8-462B-B1AE-12ADCF2ACB32}" type="slidenum">
              <a:rPr lang="fr-CH" smtClean="0"/>
              <a:pPr>
                <a:defRPr/>
              </a:pPr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21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237312"/>
            <a:ext cx="720080" cy="448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CD7D-9FCA-4788-A7BB-24EEECF30C15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07ED-FEFF-4A99-95BE-0D2276F6860B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0C8A-5CEE-44CC-970D-D8D45E820BB0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894E-A882-4622-AC7D-0FFA37D3BC7F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89405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836578" y="1699589"/>
            <a:ext cx="10788153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67" y="6087822"/>
            <a:ext cx="2175933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122380" y="5999998"/>
            <a:ext cx="8082069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838331" y="5877272"/>
            <a:ext cx="10786403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6579" y="177796"/>
            <a:ext cx="10788152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36579" y="514555"/>
            <a:ext cx="10788152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307950" y="6288149"/>
            <a:ext cx="376765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45285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CC5B-9FD5-49B4-A3A4-A2587D7C50D9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FBEE-651A-4459-A1F6-2B0B718E15DF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237312"/>
            <a:ext cx="720080" cy="448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E847-1F4E-4ABE-839E-4C689306BF31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A497-31B3-4BA4-A028-6AD94DD5D6B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52AF-5CA0-4FB3-AFFF-AA6F7D20C9B6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20E9-3E5E-4107-84E7-935AC91E086F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BFFD-8258-4178-B303-FE78737C77C0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E8BB-05C9-4212-A2C5-7B81DEE95A7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E19D-05DC-47FE-B834-D09B1ACF06E6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7A14-BC2B-4AAC-8B6F-724E353CE36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FF40-A543-48A6-A5A4-D771CADC0346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8658-591F-48F2-B50C-7EFDAA4F9704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37ED-8C18-4BF2-BA6F-F329F7E7475F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C4D0-1725-4550-89C5-409E33AB1FD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4DB6-C89C-45F9-B7A6-0C5D7AD3BF08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46A5-B9A0-4C93-B53B-FE18DDB0C14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7DEB7-666A-4846-A528-9EDFC7EA27AA}" type="datetimeFigureOut">
              <a:rPr lang="fr-FR"/>
              <a:pPr>
                <a:defRPr/>
              </a:pPr>
              <a:t>24/11/2021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1E8C4-9E35-4548-A848-F7D65787938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631504" y="2852936"/>
            <a:ext cx="8856983" cy="2018655"/>
          </a:xfrm>
        </p:spPr>
        <p:txBody>
          <a:bodyPr rtlCol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/>
              <a:t>Verzicht auf Gesundheitsleistungen</a:t>
            </a:r>
            <a:br>
              <a:rPr lang="de-CH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CH" sz="3200"/>
            </a:br>
            <a:br>
              <a:rPr lang="de-CH" sz="3200"/>
            </a:br>
            <a:r>
              <a:rPr lang="de-CH" sz="3200"/>
              <a:t>25. November 2021</a:t>
            </a:r>
            <a:br>
              <a:rPr lang="de-CH" sz="3200"/>
            </a:br>
            <a:r>
              <a:rPr lang="de-CH" sz="3200"/>
              <a:t>6. Tagung des WGO</a:t>
            </a:r>
            <a:br>
              <a:rPr lang="de-CH" sz="3200"/>
            </a:br>
            <a:br>
              <a:rPr lang="de-CH" sz="3200"/>
            </a:br>
            <a:endParaRPr lang="de-CH" sz="320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963864" y="5157192"/>
            <a:ext cx="6697663" cy="12243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400">
                <a:solidFill>
                  <a:srgbClr val="898989"/>
                </a:solidFill>
              </a:rPr>
              <a:t>P.-Y. Rodondi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sz="2400">
                <a:solidFill>
                  <a:srgbClr val="898989"/>
                </a:solidFill>
              </a:rPr>
              <a:t>Institut für Hausarztmedizin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CH" sz="2400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27" y="188640"/>
            <a:ext cx="2160240" cy="1346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F9B4C-B7D9-4CF4-A5C5-24037D39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Anteil der direkt von Erwachsenen selbst bezahlten Kosten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804D7A-6E90-424B-81FB-B3210B3DAB58}"/>
              </a:ext>
            </a:extLst>
          </p:cNvPr>
          <p:cNvSpPr txBox="1"/>
          <p:nvPr/>
        </p:nvSpPr>
        <p:spPr>
          <a:xfrm>
            <a:off x="10349175" y="6394708"/>
            <a:ext cx="253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OCDE, 2017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37D61F-3C8E-4493-84CC-DDC0DCB1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4" y="1628800"/>
            <a:ext cx="11301061" cy="4104456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B88EBB9-18BE-4B4F-9681-D3B0D823446C}"/>
              </a:ext>
            </a:extLst>
          </p:cNvPr>
          <p:cNvCxnSpPr>
            <a:cxnSpLocks/>
          </p:cNvCxnSpPr>
          <p:nvPr/>
        </p:nvCxnSpPr>
        <p:spPr>
          <a:xfrm flipH="1">
            <a:off x="2855640" y="2636912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73D2A56-2777-4936-B702-4677476003B0}"/>
              </a:ext>
            </a:extLst>
          </p:cNvPr>
          <p:cNvSpPr txBox="1"/>
          <p:nvPr/>
        </p:nvSpPr>
        <p:spPr>
          <a:xfrm>
            <a:off x="1847528" y="5780571"/>
            <a:ext cx="828092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2800">
                <a:latin typeface="+mn-lt"/>
              </a:rPr>
              <a:t>Anteil der direkt von den Patienten in der Schweiz selbst bezahlten Kosten (out-of-pocket): 28%</a:t>
            </a:r>
          </a:p>
        </p:txBody>
      </p:sp>
    </p:spTree>
    <p:extLst>
      <p:ext uri="{BB962C8B-B14F-4D97-AF65-F5344CB8AC3E}">
        <p14:creationId xmlns:p14="http://schemas.microsoft.com/office/powerpoint/2010/main" val="30968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C43F8-ADDA-4BC5-B2C8-E50519E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Verzicht auf zahnärztliche Versorgung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94F34-FAB7-476F-8B44-09D3FBC0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de-CH"/>
              <a:t>Keine KVG-Vergütung in der Schweiz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955CFD-1A62-428D-A2C7-BE57CED8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002481"/>
            <a:ext cx="3922005" cy="41919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675A50-3AF9-4796-8378-26F749AD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057565"/>
            <a:ext cx="4208443" cy="40817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ADEEF3D-97B6-4F5C-BDEF-E8C1B38FD151}"/>
              </a:ext>
            </a:extLst>
          </p:cNvPr>
          <p:cNvSpPr/>
          <p:nvPr/>
        </p:nvSpPr>
        <p:spPr>
          <a:xfrm>
            <a:off x="6600056" y="3068960"/>
            <a:ext cx="129614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0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C43F8-ADDA-4BC5-B2C8-E50519E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Verzicht auf zahnärztliche Versorgung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955CFD-1A62-428D-A2C7-BE57CED8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002481"/>
            <a:ext cx="3922005" cy="41919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675A50-3AF9-4796-8378-26F749AD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057565"/>
            <a:ext cx="4208443" cy="40817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ADEEF3D-97B6-4F5C-BDEF-E8C1B38FD151}"/>
              </a:ext>
            </a:extLst>
          </p:cNvPr>
          <p:cNvSpPr/>
          <p:nvPr/>
        </p:nvSpPr>
        <p:spPr>
          <a:xfrm>
            <a:off x="6600056" y="3068960"/>
            <a:ext cx="129614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E5A7EB-CFF9-485A-B87A-0AE4431C55A7}"/>
              </a:ext>
            </a:extLst>
          </p:cNvPr>
          <p:cNvSpPr txBox="1"/>
          <p:nvPr/>
        </p:nvSpPr>
        <p:spPr>
          <a:xfrm>
            <a:off x="609600" y="2708920"/>
            <a:ext cx="1067097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3600" dirty="0">
                <a:latin typeface="+mn-lt"/>
              </a:rPr>
              <a:t>Verzicht auf zahnärztliche Versorgung ermöglicht,</a:t>
            </a:r>
            <a:br>
              <a:rPr lang="de-CH" sz="3600" dirty="0">
                <a:latin typeface="+mn-lt"/>
              </a:rPr>
            </a:br>
            <a:r>
              <a:rPr lang="de-CH" sz="3600" dirty="0">
                <a:latin typeface="+mn-lt"/>
              </a:rPr>
              <a:t> im Gegensatz zu den anderen Gesundheitsleistungen,</a:t>
            </a:r>
            <a:br>
              <a:rPr lang="de-CH" sz="3600" dirty="0">
                <a:latin typeface="+mn-lt"/>
              </a:rPr>
            </a:br>
            <a:r>
              <a:rPr lang="de-CH" sz="3600" dirty="0">
                <a:latin typeface="+mn-lt"/>
              </a:rPr>
              <a:t>eine klarere Darstellung der sozialen Ungleichheiten</a:t>
            </a:r>
          </a:p>
        </p:txBody>
      </p:sp>
    </p:spTree>
    <p:extLst>
      <p:ext uri="{BB962C8B-B14F-4D97-AF65-F5344CB8AC3E}">
        <p14:creationId xmlns:p14="http://schemas.microsoft.com/office/powerpoint/2010/main" val="29552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7CBB9-CF75-4FE8-B7CF-A96457DD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Walliser Daten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B2FEE-CC77-4A10-857B-62AFBA08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Beurteilung des Gesundheitssystems durch die Senioren im Wallis, veröffentlicht 2019</a:t>
            </a:r>
          </a:p>
          <a:p>
            <a:r>
              <a:rPr lang="de-CH" dirty="0"/>
              <a:t>Analyse der Ergebnisse der International Health Policy Survey, 2017</a:t>
            </a:r>
          </a:p>
          <a:p>
            <a:r>
              <a:rPr lang="de-CH" dirty="0"/>
              <a:t>Walliser Stichprobe: N=321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445634-CB99-445E-969E-2D2BAEB1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6" y="239232"/>
            <a:ext cx="2555584" cy="10517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243021-5F81-42D9-A5E8-230504525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5064674"/>
            <a:ext cx="3024336" cy="10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7CBB9-CF75-4FE8-B7CF-A96457DD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Walliser Daten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B2FEE-CC77-4A10-857B-62AFBA08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445634-CB99-445E-969E-2D2BAEB1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816" y="239232"/>
            <a:ext cx="2555584" cy="10517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F1C7AB-6D1C-4D84-8B70-667C28AB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717786"/>
            <a:ext cx="10794532" cy="37274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278862-C7A0-4AA8-AA4F-B02581FBCFC5}"/>
              </a:ext>
            </a:extLst>
          </p:cNvPr>
          <p:cNvSpPr txBox="1"/>
          <p:nvPr/>
        </p:nvSpPr>
        <p:spPr>
          <a:xfrm>
            <a:off x="7392144" y="6309320"/>
            <a:ext cx="419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International Health Policy Survey, 2017</a:t>
            </a:r>
          </a:p>
        </p:txBody>
      </p:sp>
    </p:spTree>
    <p:extLst>
      <p:ext uri="{BB962C8B-B14F-4D97-AF65-F5344CB8AC3E}">
        <p14:creationId xmlns:p14="http://schemas.microsoft.com/office/powerpoint/2010/main" val="349279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7CBB9-CF75-4FE8-B7CF-A96457DD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Walliser Daten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B2FEE-CC77-4A10-857B-62AFBA08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445634-CB99-445E-969E-2D2BAEB1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6" y="239232"/>
            <a:ext cx="2555584" cy="10517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F48CAF-81B4-4923-982C-F335A6408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86" y="1700808"/>
            <a:ext cx="11278828" cy="36998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CFEF7A-6836-408A-B9D9-E6035DE8621E}"/>
              </a:ext>
            </a:extLst>
          </p:cNvPr>
          <p:cNvSpPr txBox="1"/>
          <p:nvPr/>
        </p:nvSpPr>
        <p:spPr>
          <a:xfrm>
            <a:off x="7392144" y="6309320"/>
            <a:ext cx="419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International Health Policy Survey, 2017</a:t>
            </a:r>
          </a:p>
        </p:txBody>
      </p:sp>
    </p:spTree>
    <p:extLst>
      <p:ext uri="{BB962C8B-B14F-4D97-AF65-F5344CB8AC3E}">
        <p14:creationId xmlns:p14="http://schemas.microsoft.com/office/powerpoint/2010/main" val="192696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7CBB9-CF75-4FE8-B7CF-A96457DD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Walliser Daten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B2FEE-CC77-4A10-857B-62AFBA08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445634-CB99-445E-969E-2D2BAEB1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6" y="239232"/>
            <a:ext cx="2555584" cy="10517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E15209-A23F-4B3D-9154-BDB68424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39" y="1600201"/>
            <a:ext cx="10361755" cy="42770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9F65F8-E1B9-4DD3-92E2-9EDA9D4E7BFA}"/>
              </a:ext>
            </a:extLst>
          </p:cNvPr>
          <p:cNvSpPr txBox="1"/>
          <p:nvPr/>
        </p:nvSpPr>
        <p:spPr>
          <a:xfrm>
            <a:off x="7392144" y="6309320"/>
            <a:ext cx="419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International Health Policy Survey, 2017</a:t>
            </a:r>
          </a:p>
        </p:txBody>
      </p:sp>
    </p:spTree>
    <p:extLst>
      <p:ext uri="{BB962C8B-B14F-4D97-AF65-F5344CB8AC3E}">
        <p14:creationId xmlns:p14="http://schemas.microsoft.com/office/powerpoint/2010/main" val="158004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7CBB9-CF75-4FE8-B7CF-A96457DD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Walliser Daten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B2FEE-CC77-4A10-857B-62AFBA08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Verzicht auf Gesundheitsleistungen bei den Senioren ist im Wallis Realität.</a:t>
            </a:r>
          </a:p>
          <a:p>
            <a:r>
              <a:rPr lang="de-CH" dirty="0"/>
              <a:t>Sie betrifft rund 10% der Bevölkerung.</a:t>
            </a:r>
          </a:p>
          <a:p>
            <a:r>
              <a:rPr lang="de-CH" dirty="0"/>
              <a:t>Die Walliser Ergebnisse sind mit den Ergebnissen der übrigen Schweiz vergleichbar.</a:t>
            </a:r>
          </a:p>
          <a:p>
            <a:r>
              <a:rPr lang="de-CH" dirty="0"/>
              <a:t>Verzicht auf Gesundheitsleistungen bei den Senioren nimmt seit 2014 zu.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445634-CB99-445E-969E-2D2BAEB1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6" y="239232"/>
            <a:ext cx="2555584" cy="10517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9F65F8-E1B9-4DD3-92E2-9EDA9D4E7BFA}"/>
              </a:ext>
            </a:extLst>
          </p:cNvPr>
          <p:cNvSpPr txBox="1"/>
          <p:nvPr/>
        </p:nvSpPr>
        <p:spPr>
          <a:xfrm>
            <a:off x="6744072" y="6309320"/>
            <a:ext cx="48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International Health Policy Survey, 2014 and 2017</a:t>
            </a:r>
          </a:p>
        </p:txBody>
      </p:sp>
    </p:spTree>
    <p:extLst>
      <p:ext uri="{BB962C8B-B14F-4D97-AF65-F5344CB8AC3E}">
        <p14:creationId xmlns:p14="http://schemas.microsoft.com/office/powerpoint/2010/main" val="232082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84D77-ECA1-4407-A1A4-5F3903C1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Fallbeispiel (Fortsetzung und Ende)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C68B4-F14D-42AF-94E7-5E7AC93FE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23-jährige Patientin, Hautabszess</a:t>
            </a:r>
          </a:p>
          <a:p>
            <a:r>
              <a:rPr lang="de-CH" dirty="0"/>
              <a:t>Verschuldet, Sozialhilfeempfängerin</a:t>
            </a:r>
          </a:p>
          <a:p>
            <a:r>
              <a:rPr lang="de-CH" dirty="0"/>
              <a:t>Behandlung der Wahl: lokale Therapie auf Teerbasis</a:t>
            </a:r>
          </a:p>
          <a:p>
            <a:r>
              <a:rPr lang="de-CH" dirty="0"/>
              <a:t>Problem: Nicht über die SL rückvergütet</a:t>
            </a:r>
          </a:p>
          <a:p>
            <a:r>
              <a:rPr lang="de-CH" dirty="0"/>
              <a:t>Patientin kann die Behandlung (Fr. 20.-) nicht bezahlen und bittet um ein lokales Antibiotikum (über die SL rückvergütet)</a:t>
            </a:r>
          </a:p>
          <a:p>
            <a:r>
              <a:rPr lang="de-CH" dirty="0"/>
              <a:t>Einige Monate später: Antibiotikaresistenz</a:t>
            </a:r>
          </a:p>
          <a:p>
            <a:r>
              <a:rPr lang="de-CH" dirty="0"/>
              <a:t>Apotheker gibt ihr gratis das Präparat auf Teerbasis ab</a:t>
            </a:r>
          </a:p>
        </p:txBody>
      </p:sp>
    </p:spTree>
    <p:extLst>
      <p:ext uri="{BB962C8B-B14F-4D97-AF65-F5344CB8AC3E}">
        <p14:creationId xmlns:p14="http://schemas.microsoft.com/office/powerpoint/2010/main" val="104838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AE385-852E-449A-822F-0A128E5E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Faktoren für den Verzicht auf Gesundheitsleistungen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41301-F967-4573-A226-9CC60A8F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9018"/>
            <a:ext cx="10972800" cy="4277071"/>
          </a:xfrm>
        </p:spPr>
        <p:txBody>
          <a:bodyPr/>
          <a:lstStyle/>
          <a:p>
            <a:r>
              <a:rPr lang="de-CH" sz="2800" dirty="0"/>
              <a:t>Finanzielle Probleme: </a:t>
            </a:r>
          </a:p>
          <a:p>
            <a:pPr lvl="1"/>
            <a:r>
              <a:rPr lang="de-CH" dirty="0"/>
              <a:t>In Genf schwankt der Anteil des Verzichts auf Gesundheitsleistungen zwischen 3.7% bei der einkommensstärksten Gruppe (≥ Fr. 13’000.-) und 30.9% bei den einkommensschwächeren Gruppen (&lt; Fr. 3’000.-)</a:t>
            </a:r>
          </a:p>
          <a:p>
            <a:pPr lvl="1"/>
            <a:r>
              <a:rPr lang="de-CH" dirty="0"/>
              <a:t>Daten werden durch andere Studien auf internationaler Ebene bestätigt</a:t>
            </a:r>
          </a:p>
          <a:p>
            <a:r>
              <a:rPr lang="de-CH" sz="2800" dirty="0"/>
              <a:t>Geschlecht (weiblich)</a:t>
            </a:r>
          </a:p>
          <a:p>
            <a:r>
              <a:rPr lang="de-CH" sz="2800" dirty="0"/>
              <a:t>Alter (in der Schweiz &lt;50 Jahre)</a:t>
            </a:r>
          </a:p>
          <a:p>
            <a:r>
              <a:rPr lang="de-CH" sz="2800" dirty="0"/>
              <a:t>Vorliegen einer chronischen Krankheit (z.B. Depression)</a:t>
            </a:r>
            <a:r>
              <a:rPr lang="de-CH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22EBA8-A308-4383-9C4F-35168DA8E6F0}"/>
              </a:ext>
            </a:extLst>
          </p:cNvPr>
          <p:cNvSpPr txBox="1"/>
          <p:nvPr/>
        </p:nvSpPr>
        <p:spPr>
          <a:xfrm>
            <a:off x="1487488" y="6221702"/>
            <a:ext cx="1029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Preventive Medicine 2012 (55); 521-527; Value in Health 2010 (13); 338-345; OCDE Health at a glance 2017</a:t>
            </a:r>
          </a:p>
        </p:txBody>
      </p:sp>
    </p:spTree>
    <p:extLst>
      <p:ext uri="{BB962C8B-B14F-4D97-AF65-F5344CB8AC3E}">
        <p14:creationId xmlns:p14="http://schemas.microsoft.com/office/powerpoint/2010/main" val="33617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84D77-ECA1-4407-A1A4-5F3903C1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Fallbeispiel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C68B4-F14D-42AF-94E7-5E7AC93FE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23-jährige Patientin, Hautabszess</a:t>
            </a:r>
          </a:p>
          <a:p>
            <a:r>
              <a:rPr lang="de-CH" dirty="0"/>
              <a:t>Verschuldet, Sozialhilfeempfängerin</a:t>
            </a:r>
          </a:p>
          <a:p>
            <a:r>
              <a:rPr lang="de-CH" dirty="0"/>
              <a:t>Behandlung der Wahl: lokale Therapie auf Teerbasis</a:t>
            </a:r>
          </a:p>
          <a:p>
            <a:r>
              <a:rPr lang="de-CH" dirty="0"/>
              <a:t>Problem: Nicht über die SL rückvergütet</a:t>
            </a:r>
          </a:p>
          <a:p>
            <a:r>
              <a:rPr lang="de-CH" dirty="0"/>
              <a:t>Patientin kann die Behandlung (Fr. 20.-) nicht bezahlen und bittet um ein lokales Antibiotikum (über die SL rückvergütet)</a:t>
            </a:r>
          </a:p>
        </p:txBody>
      </p:sp>
    </p:spTree>
    <p:extLst>
      <p:ext uri="{BB962C8B-B14F-4D97-AF65-F5344CB8AC3E}">
        <p14:creationId xmlns:p14="http://schemas.microsoft.com/office/powerpoint/2010/main" val="296263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AE385-852E-449A-822F-0A128E5E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Faktoren für den Verzicht auf Gesundheitsleistungen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41301-F967-4573-A226-9CC60A8F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1134"/>
            <a:ext cx="10972800" cy="4277071"/>
          </a:xfrm>
        </p:spPr>
        <p:txBody>
          <a:bodyPr/>
          <a:lstStyle/>
          <a:p>
            <a:r>
              <a:rPr lang="de-CH" sz="2800" dirty="0"/>
              <a:t>Psychosoziale und kulturelle Faktoren</a:t>
            </a:r>
          </a:p>
          <a:p>
            <a:r>
              <a:rPr lang="de-CH" sz="2800" dirty="0"/>
              <a:t>Alternativmedizin</a:t>
            </a:r>
          </a:p>
          <a:p>
            <a:r>
              <a:rPr lang="de-CH" sz="2800" dirty="0"/>
              <a:t>Absicht, das Gesundheitssystem nicht zu überlasten</a:t>
            </a:r>
          </a:p>
          <a:p>
            <a:r>
              <a:rPr lang="de-CH" sz="2800" dirty="0"/>
              <a:t>Entfernung zum Ort, an dem die Gesundheitsleistung erbracht wird, Warteliste</a:t>
            </a:r>
          </a:p>
          <a:p>
            <a:r>
              <a:rPr lang="de-CH" sz="2800" dirty="0"/>
              <a:t>Zeitmangel (z.B. Arbeitszeiten)</a:t>
            </a:r>
          </a:p>
          <a:p>
            <a:r>
              <a:rPr lang="de-CH" sz="2800" dirty="0"/>
              <a:t>Befürchtung, von der Gesundheitsfachperson nicht verstanden zu werden (Sprachbarriere, Hörgeschädigte...)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01613B-9C2F-47C2-AC4D-9F2AA40164D0}"/>
              </a:ext>
            </a:extLst>
          </p:cNvPr>
          <p:cNvSpPr txBox="1"/>
          <p:nvPr/>
        </p:nvSpPr>
        <p:spPr>
          <a:xfrm>
            <a:off x="1487488" y="6221702"/>
            <a:ext cx="1029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Preventive Medicine 2012 (55); 521-527; Value in Health 2010 (13); 338-345; OCDE Health at a glance 2017</a:t>
            </a:r>
          </a:p>
        </p:txBody>
      </p:sp>
    </p:spTree>
    <p:extLst>
      <p:ext uri="{BB962C8B-B14F-4D97-AF65-F5344CB8AC3E}">
        <p14:creationId xmlns:p14="http://schemas.microsoft.com/office/powerpoint/2010/main" val="14425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1227E-4772-4C76-BF11-70A4CD41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Verzicht auf Gesundheitsleistungen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6EEC5-199F-484A-8C68-B6B829FC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2 Arten:</a:t>
            </a:r>
          </a:p>
          <a:p>
            <a:pPr lvl="1"/>
            <a:r>
              <a:rPr lang="de-CH"/>
              <a:t>Verzicht wegen Hindernis: Einschränkungen, die den Zugang zur gewünschten Gesundheitsleistung nicht ermöglichen</a:t>
            </a:r>
          </a:p>
          <a:p>
            <a:pPr lvl="1"/>
            <a:r>
              <a:rPr lang="de-CH"/>
              <a:t>Verzicht wegen Weigerung: Ausdruck der Ablehnung einer Gesundheitsleistung gegenüber dem Gesundheitssystem (Schulmedizin)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F6D69A-FD42-4B21-8559-50F83E6FDF6E}"/>
              </a:ext>
            </a:extLst>
          </p:cNvPr>
          <p:cNvSpPr txBox="1"/>
          <p:nvPr/>
        </p:nvSpPr>
        <p:spPr>
          <a:xfrm>
            <a:off x="4943872" y="623239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Despres et al., Questions d’économie de la santé, 2011 (169), 1-7</a:t>
            </a:r>
          </a:p>
        </p:txBody>
      </p:sp>
    </p:spTree>
    <p:extLst>
      <p:ext uri="{BB962C8B-B14F-4D97-AF65-F5344CB8AC3E}">
        <p14:creationId xmlns:p14="http://schemas.microsoft.com/office/powerpoint/2010/main" val="90791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AC534-4E61-4B91-913D-B6012BF0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Fallbeispiel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2BA96-A66C-465A-9218-5618EBC8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800"/>
              <a:t>Patientin, 22, Uni-Studentin</a:t>
            </a:r>
          </a:p>
          <a:p>
            <a:r>
              <a:rPr lang="de-CH" sz="2800"/>
              <a:t>Eltern (in Scheidung) weigern sich, ihre Studien zu finanzieren</a:t>
            </a:r>
          </a:p>
          <a:p>
            <a:r>
              <a:rPr lang="de-CH" sz="2800"/>
              <a:t>Neben ihrem Studium muss sie mehrere Stunden pro Wochen an der Kasse eines Ladens arbeiten</a:t>
            </a:r>
          </a:p>
          <a:p>
            <a:r>
              <a:rPr lang="de-CH" sz="2800"/>
              <a:t>Franchise von Fr. 2’500.-</a:t>
            </a:r>
          </a:p>
          <a:p>
            <a:r>
              <a:rPr lang="de-CH" sz="2800"/>
              <a:t>Depression</a:t>
            </a:r>
          </a:p>
          <a:p>
            <a:r>
              <a:rPr lang="de-CH" sz="2800"/>
              <a:t>Aus Kostengründen: sucht erst nach mehreren Monaten einen Arzt auf und lehnt danach eine regelmässige Nachkontrolle ab</a:t>
            </a:r>
          </a:p>
          <a:p>
            <a:r>
              <a:rPr lang="de-CH" sz="2800"/>
              <a:t>Mehrere Monate bis zum Abklingen der Symptome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7528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B971E-168F-40EE-A607-F76DB4BA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Maximale Kosten zulasten der Versicherten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70535D-5874-44A3-8CE3-652033C2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Maximale Franchise: Fr. 2’500.-</a:t>
            </a:r>
          </a:p>
          <a:p>
            <a:r>
              <a:rPr lang="de-CH"/>
              <a:t>Maximaler Selbstbehalt: Fr. 700.-</a:t>
            </a:r>
          </a:p>
          <a:p>
            <a:r>
              <a:rPr lang="de-CH"/>
              <a:t>Nicht über die SL rückvergütete Therapien</a:t>
            </a:r>
          </a:p>
        </p:txBody>
      </p:sp>
    </p:spTree>
    <p:extLst>
      <p:ext uri="{BB962C8B-B14F-4D97-AF65-F5344CB8AC3E}">
        <p14:creationId xmlns:p14="http://schemas.microsoft.com/office/powerpoint/2010/main" val="1792680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/>
              <a:t>ALTERNATIVmedizin und Krebs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95400" y="1628801"/>
            <a:ext cx="1036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800"/>
              <a:t> </a:t>
            </a:r>
            <a:r>
              <a:rPr lang="de-CH" sz="3200">
                <a:latin typeface="+mn-lt"/>
              </a:rPr>
              <a:t>Vergleich der Auswirkungen auf das Überleben bei Schulmedizin und Alternativmedizin</a:t>
            </a:r>
          </a:p>
          <a:p>
            <a:pPr>
              <a:buFont typeface="Arial" pitchFamily="34" charset="0"/>
              <a:buChar char="•"/>
            </a:pPr>
            <a:r>
              <a:rPr lang="de-CH" sz="3200">
                <a:latin typeface="+mn-lt"/>
              </a:rPr>
              <a:t> Nicht metastasierende Tumore: Brust, Prostata, Lunge, Dickdarm</a:t>
            </a:r>
          </a:p>
          <a:p>
            <a:pPr>
              <a:buFont typeface="Arial" pitchFamily="34" charset="0"/>
              <a:buChar char="•"/>
            </a:pPr>
            <a:r>
              <a:rPr lang="de-CH" sz="3200">
                <a:latin typeface="+mn-lt"/>
              </a:rPr>
              <a:t> N=281 (gegenüber N=560 Schulmedizin)</a:t>
            </a:r>
          </a:p>
          <a:p>
            <a:pPr>
              <a:buFont typeface="Arial" pitchFamily="34" charset="0"/>
              <a:buChar char="•"/>
            </a:pPr>
            <a:r>
              <a:rPr lang="de-CH" sz="3200">
                <a:latin typeface="+mn-lt"/>
              </a:rPr>
              <a:t> Nur alternativmedizinisch Behandelte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68408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JNCI 2018: 110(1)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434" y="1196752"/>
            <a:ext cx="6983214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75017" y="1327534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86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07" y="2531312"/>
            <a:ext cx="3758208" cy="37582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33" y="476672"/>
            <a:ext cx="5837655" cy="41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6146668"/>
            <a:ext cx="242863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55840" y="62140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375424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C8869-4364-4AD8-9625-1CE21985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Soziales Gefälle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BA887-F389-41DB-AFC0-3DF85ACB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Je höher der soziale Status einer Person ist, desto besser ist ihre Gesundheit.</a:t>
            </a:r>
          </a:p>
          <a:p>
            <a:r>
              <a:rPr lang="de-CH"/>
              <a:t>Je stärker ausgeprägt die sozialen Nachteile sind, desto höher sind die Frühsterblichkeitsrate und die Krankheitsprävalenz.</a:t>
            </a:r>
          </a:p>
          <a:p>
            <a:r>
              <a:rPr lang="de-CH"/>
              <a:t>Personen mit einem tiefen Bildungsniveau und einem tiefen Einkommen halten sich weniger an die Bewegungsempfehlungen.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E3F3AA-51A5-48B5-9133-25DC111E94DA}"/>
              </a:ext>
            </a:extLst>
          </p:cNvPr>
          <p:cNvSpPr txBox="1"/>
          <p:nvPr/>
        </p:nvSpPr>
        <p:spPr>
          <a:xfrm>
            <a:off x="4079776" y="6308727"/>
            <a:ext cx="88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Marmot and Wilkinson. Social Determinants of Health: The Solid Facts, WHO 2003</a:t>
            </a:r>
          </a:p>
        </p:txBody>
      </p:sp>
    </p:spTree>
    <p:extLst>
      <p:ext uri="{BB962C8B-B14F-4D97-AF65-F5344CB8AC3E}">
        <p14:creationId xmlns:p14="http://schemas.microsoft.com/office/powerpoint/2010/main" val="3480728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57604-C8B5-4B69-9F50-BC46FF3B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Wie werden unsichere Lebensumstände gemessen?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FD90A-E0CD-4CAA-94FE-E9A35A2D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41" y="1844824"/>
            <a:ext cx="10972800" cy="4525963"/>
          </a:xfrm>
        </p:spPr>
        <p:txBody>
          <a:bodyPr/>
          <a:lstStyle/>
          <a:p>
            <a:r>
              <a:rPr lang="de-CH" dirty="0"/>
              <a:t>Hatten Sie in den letzten 12 Monaten Mühe, Ihre Haushaltsrechnungen (Miete, Versicherungen, Telefon usw.) zu bezahlen?</a:t>
            </a:r>
          </a:p>
          <a:p>
            <a:r>
              <a:rPr lang="de-CH" dirty="0"/>
              <a:t>Waren Sie in den letzten drei Monaten im Kino, im Theater, an einem Konzert oder an einer Sportveranstaltung?</a:t>
            </a:r>
          </a:p>
          <a:p>
            <a:r>
              <a:rPr lang="de-CH" dirty="0"/>
              <a:t>Haben Sie momentan ein Problem mit dem Konsum von Alkohol, Drogen, mit Spielen und anderem?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58FAF6-F025-4EF8-89F7-7F0208B035EB}"/>
              </a:ext>
            </a:extLst>
          </p:cNvPr>
          <p:cNvSpPr txBox="1"/>
          <p:nvPr/>
        </p:nvSpPr>
        <p:spPr>
          <a:xfrm>
            <a:off x="7464152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Vaucher, P. et al. BMJOpen 2012</a:t>
            </a:r>
          </a:p>
        </p:txBody>
      </p:sp>
    </p:spTree>
    <p:extLst>
      <p:ext uri="{BB962C8B-B14F-4D97-AF65-F5344CB8AC3E}">
        <p14:creationId xmlns:p14="http://schemas.microsoft.com/office/powerpoint/2010/main" val="9707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FF322-4B1B-476D-89F5-006021AB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Ansätze zur Erleichterung des Zugangs zu Gesundheitsleistungen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CC5F7-3BC8-4DE6-A67E-84805DD12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556792"/>
            <a:ext cx="11958990" cy="4525963"/>
          </a:xfrm>
        </p:spPr>
        <p:txBody>
          <a:bodyPr/>
          <a:lstStyle/>
          <a:p>
            <a:r>
              <a:rPr lang="de-CH" dirty="0"/>
              <a:t>Verzicht auf Gesundheitsleistungen wann immer möglich feststellen (z.B. auf der Notfallstation, in der Apotheke, in der Arztpraxis...) </a:t>
            </a:r>
          </a:p>
          <a:p>
            <a:r>
              <a:rPr lang="de-CH" dirty="0"/>
              <a:t>Potenziell Begünstigte über die bestehenden Strukturen informieren (Gesundheit und Soziales)</a:t>
            </a:r>
          </a:p>
          <a:p>
            <a:r>
              <a:rPr lang="de-CH" dirty="0"/>
              <a:t>Personal aus dem Gesundheits- und Sozialwesen informieren</a:t>
            </a:r>
          </a:p>
          <a:p>
            <a:r>
              <a:rPr lang="de-CH" dirty="0"/>
              <a:t>Zugang zu Gesundheitsfachleuten vereinfachen: Hausärzte, Ärzte anderer Fachbereiche, Physiotherapeuten, Ernährungsberatung usw. (genügend Fachleute pro Region, Garantie zur Rückvergütung...)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193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Picture 2" descr="Dahlgren and Whitehead (1991) model of the determinants of health">
            <a:extLst>
              <a:ext uri="{FF2B5EF4-FFF2-40B4-BE49-F238E27FC236}">
                <a16:creationId xmlns:a16="http://schemas.microsoft.com/office/drawing/2014/main" id="{F30CD202-8B65-40CB-AFFB-5B799E0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590358"/>
            <a:ext cx="7344816" cy="493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349D6BE-892A-4DA8-91D9-E55CDAB69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6404037"/>
            <a:ext cx="547260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CH" sz="1333">
                <a:latin typeface="+mn-lt"/>
                <a:cs typeface="Arial" panose="020B0604020202020204" pitchFamily="34" charset="0"/>
              </a:rPr>
              <a:t>Eikemo et al European Sociological Review 2017; 33(1): 137–53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D34118-1AAE-42F0-9563-0CEBCFB3A16D}"/>
              </a:ext>
            </a:extLst>
          </p:cNvPr>
          <p:cNvSpPr txBox="1"/>
          <p:nvPr/>
        </p:nvSpPr>
        <p:spPr>
          <a:xfrm>
            <a:off x="0" y="26064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latin typeface="+mn-lt"/>
              </a:rPr>
              <a:t>Gesundheitsfachpersonen besser dafür schulen, die versch. Determinanten der Gesundheit zu erkennen</a:t>
            </a:r>
          </a:p>
        </p:txBody>
      </p:sp>
    </p:spTree>
    <p:extLst>
      <p:ext uri="{BB962C8B-B14F-4D97-AF65-F5344CB8AC3E}">
        <p14:creationId xmlns:p14="http://schemas.microsoft.com/office/powerpoint/2010/main" val="167263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641AC-28EF-4133-9AD8-0AB94666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9" y="89972"/>
            <a:ext cx="10972800" cy="1143000"/>
          </a:xfrm>
        </p:spPr>
        <p:txBody>
          <a:bodyPr/>
          <a:lstStyle/>
          <a:p>
            <a:r>
              <a:rPr lang="de-CH"/>
              <a:t>Gesundheitsausgaben nach Land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6BD357-D987-4756-9411-AEA03982B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4C3748-6805-4F83-B5B9-B659FA63EF4E}"/>
              </a:ext>
            </a:extLst>
          </p:cNvPr>
          <p:cNvSpPr txBox="1"/>
          <p:nvPr/>
        </p:nvSpPr>
        <p:spPr>
          <a:xfrm>
            <a:off x="10416480" y="63986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OCDE, 2017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717828-D7BE-4779-A96A-C73145F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75" y="1227109"/>
            <a:ext cx="9629850" cy="517158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236B061-EC30-4038-8ACB-FD50837C7821}"/>
              </a:ext>
            </a:extLst>
          </p:cNvPr>
          <p:cNvCxnSpPr>
            <a:cxnSpLocks/>
          </p:cNvCxnSpPr>
          <p:nvPr/>
        </p:nvCxnSpPr>
        <p:spPr>
          <a:xfrm flipH="1">
            <a:off x="2279576" y="1772816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8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4027B-25F6-41CE-9D52-A52278B1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Schlussbemerkungen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6A62F6-0069-41B0-AF56-6D10D83FD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268760"/>
            <a:ext cx="11809312" cy="4525963"/>
          </a:xfrm>
        </p:spPr>
        <p:txBody>
          <a:bodyPr/>
          <a:lstStyle/>
          <a:p>
            <a:r>
              <a:rPr lang="de-CH" dirty="0"/>
              <a:t>Der Verzicht auf Gesundheitsleistungen ist in der Schweiz eine Realität.</a:t>
            </a:r>
          </a:p>
          <a:p>
            <a:r>
              <a:rPr lang="de-CH" dirty="0"/>
              <a:t>Der Anteil der Kosten, die vom Patienten direkt selbst bezahlt werden, ist in der Schweiz hoch.</a:t>
            </a:r>
          </a:p>
          <a:p>
            <a:r>
              <a:rPr lang="de-CH" dirty="0"/>
              <a:t>Personen, die auf Gesundheitsleistungen verzichten, sind ausfindig zu machen und den verfügbaren Strukturen zuzuweisen.</a:t>
            </a:r>
          </a:p>
          <a:p>
            <a:r>
              <a:rPr lang="de-CH" dirty="0"/>
              <a:t>Die Unterstützungsmechanismen sind weiter auszubauen, namentlich auf finanzieller Ebene, um einen gerechten Zugang zu Gesundheitsleistungen – einschliesslich Prävention – zu gewährleisten.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159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75687A-FC0E-4F74-9AA7-B71942FB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404664"/>
            <a:ext cx="7816670" cy="58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42CCE-6EC1-49BC-A96A-FCDF81D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Gesundheitskosten in der Schweiz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1C7359-3C7A-4717-959F-542CDB65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878"/>
            <a:ext cx="10972800" cy="4525963"/>
          </a:xfrm>
        </p:spPr>
        <p:txBody>
          <a:bodyPr/>
          <a:lstStyle/>
          <a:p>
            <a:r>
              <a:rPr lang="de-CH" dirty="0"/>
              <a:t>2022 wird die Durchschnittsprämie Fr. 315.30 betragen.</a:t>
            </a:r>
          </a:p>
          <a:p>
            <a:r>
              <a:rPr lang="de-CH" dirty="0"/>
              <a:t>In den letzten zehn Jahren ist die Durchschnittsprämie jährlich um durchschnittlich 2.4% angestiegen.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1E8BCE-84A0-422F-BEC7-3EF1C2251886}"/>
              </a:ext>
            </a:extLst>
          </p:cNvPr>
          <p:cNvSpPr txBox="1"/>
          <p:nvPr/>
        </p:nvSpPr>
        <p:spPr>
          <a:xfrm>
            <a:off x="10632504" y="63986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Admin.ch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D3E5AB-FBCB-4BE3-935C-56877633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50" y="3140968"/>
            <a:ext cx="7273986" cy="34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F51B6-48F5-4025-96A5-05BCFF32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Euro Health Consumer Index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891CD-63EA-460F-AF2A-1A53723C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3"/>
          </a:xfrm>
        </p:spPr>
        <p:txBody>
          <a:bodyPr/>
          <a:lstStyle/>
          <a:p>
            <a:r>
              <a:rPr lang="de-CH"/>
              <a:t>46 Indikatoren, 35 europäische Länder</a:t>
            </a:r>
          </a:p>
          <a:p>
            <a:r>
              <a:rPr lang="de-CH"/>
              <a:t>Evaluation des Gesundheitssystems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95BFF4-2ADD-4C5B-84FC-05F4648C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69" y="1513022"/>
            <a:ext cx="8994271" cy="45259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E60F9E-A2B6-40CF-BDF4-A4F61C62E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6285906"/>
            <a:ext cx="3238959" cy="5949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539B5F-BB3C-4C11-88A2-4179315B9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1101413"/>
            <a:ext cx="9361040" cy="57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A1F83-3D97-48B3-A29D-77222FBD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Definitionen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F5F37-BF95-419E-9C4E-70F13B80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de-CH" dirty="0"/>
              <a:t>Zugang zu Gesundheitsversorgung: Inanspruchnahme von Gesundheitsleistungen durch eine Person innert angemessener Zeit, um das bestmögliche Ergebnis in Bezug auf die Gesundheit zu erreichen</a:t>
            </a:r>
          </a:p>
          <a:p>
            <a:r>
              <a:rPr lang="de-CH" dirty="0"/>
              <a:t>Unsichere Lebensumstände (Marginalexistenz, Armut): Zustand sozialer Instabilität, der sich durch das Fehlen von Sicherheiten auf einer Ebene oder mehreren Ebenen auszeichnet – namentlich Beschäftigung –, damit die Personen und Familien ihre beruflichen, familiären und sozialen Pflichten erfüllen und ihre Grundrechte ausüben können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896705-B199-4EFB-B198-13811B82A5D8}"/>
              </a:ext>
            </a:extLst>
          </p:cNvPr>
          <p:cNvSpPr txBox="1"/>
          <p:nvPr/>
        </p:nvSpPr>
        <p:spPr>
          <a:xfrm>
            <a:off x="5807968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>
                <a:latin typeface="+mn-lt"/>
              </a:rPr>
              <a:t>Bodenmann, RMS 2009; Guinchard B. et al, 2019</a:t>
            </a:r>
          </a:p>
        </p:txBody>
      </p:sp>
    </p:spTree>
    <p:extLst>
      <p:ext uri="{BB962C8B-B14F-4D97-AF65-F5344CB8AC3E}">
        <p14:creationId xmlns:p14="http://schemas.microsoft.com/office/powerpoint/2010/main" val="13521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D5C9E-CA91-418D-BAAF-20508AFA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Commonwealth Fund International Health Policy Survey of Older Adults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325EB-3D48-45E6-9F31-4CD53E03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2017</a:t>
            </a:r>
          </a:p>
          <a:p>
            <a:r>
              <a:rPr lang="de-CH"/>
              <a:t>≥ 65 Jahre, in 11 Ländern, darunter die Schweiz</a:t>
            </a:r>
          </a:p>
          <a:p>
            <a:r>
              <a:rPr lang="de-CH"/>
              <a:t>Schweiz: N=3238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8B79CE-D31D-40D0-88A0-512A4F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5064674"/>
            <a:ext cx="3024336" cy="10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9"/>
          </p:nvPr>
        </p:nvGraphicFramePr>
        <p:xfrm>
          <a:off x="2151064" y="1557196"/>
          <a:ext cx="8091487" cy="419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CH"/>
              <a:t>Source: 2017 Commonwealth Fund International Health Policy Survey of Older Adults</a:t>
            </a:r>
          </a:p>
          <a:p>
            <a:r>
              <a:rPr lang="de-CH"/>
              <a:t>* Cost-related access problem in past year, including: 1) Did not see doctor when sick; 2) skipped medical test or treatment recommended by doctor; and/or 3) did not fill prescription or skipped doses because of the cost in past year. 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/>
              <a:t>AFFORDABILITY &amp; COST-RELATED ACCESS BARRIERS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51434" y="514555"/>
            <a:ext cx="8354641" cy="1185034"/>
          </a:xfrm>
        </p:spPr>
        <p:txBody>
          <a:bodyPr>
            <a:normAutofit/>
          </a:bodyPr>
          <a:lstStyle/>
          <a:p>
            <a:r>
              <a:rPr lang="de-CH" sz="2200"/>
              <a:t>Older Adults Who Experienced Cost-related Access Problems to Care in Past Year *</a:t>
            </a:r>
            <a:br>
              <a:rPr lang="de-CH" sz="2200"/>
            </a:br>
            <a:br>
              <a:rPr lang="de-CH" sz="1000" b="0"/>
            </a:br>
            <a:r>
              <a:rPr lang="de-CH" sz="1800" b="0" i="1"/>
              <a:t>Percent (%) who had to forgo care because of cost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FACCA-4E69-4876-8B64-86CCC825DDC6}"/>
              </a:ext>
            </a:extLst>
          </p:cNvPr>
          <p:cNvSpPr/>
          <p:nvPr/>
        </p:nvSpPr>
        <p:spPr>
          <a:xfrm>
            <a:off x="1919536" y="4581128"/>
            <a:ext cx="36724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79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9"/>
          </p:nvPr>
        </p:nvGraphicFramePr>
        <p:xfrm>
          <a:off x="2151064" y="1346201"/>
          <a:ext cx="8091487" cy="440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CH"/>
              <a:t>Source: 2017 Commonwealth Fund International Health Policy Survey of Older Adults</a:t>
            </a:r>
          </a:p>
          <a:p>
            <a:r>
              <a:rPr lang="de-CH"/>
              <a:t>Definition: Had out-of-pocket medical expenses of $2,000 or more in the past year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/>
              <a:t>AFFORDABILITY &amp; COST-RELATED ACCESS BARRIERS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2200"/>
              <a:t>Older Adults Facing High Out-of-pocket Costs in the Past Year ($2,000 or More)</a:t>
            </a:r>
            <a:br>
              <a:rPr lang="de-CH" sz="2200"/>
            </a:br>
            <a:br>
              <a:rPr lang="de-CH" sz="1000" b="0"/>
            </a:br>
            <a:r>
              <a:rPr lang="de-CH" sz="1800" b="0" i="1"/>
              <a:t>Percent (%)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DFFDB-F3D6-4A4D-BAE2-6088028489BE}"/>
              </a:ext>
            </a:extLst>
          </p:cNvPr>
          <p:cNvSpPr/>
          <p:nvPr/>
        </p:nvSpPr>
        <p:spPr>
          <a:xfrm>
            <a:off x="1847528" y="2204864"/>
            <a:ext cx="1152128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73753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Widescreen</PresentationFormat>
  <Paragraphs>157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Times New Roman</vt:lpstr>
      <vt:lpstr>Trebuchet MS</vt:lpstr>
      <vt:lpstr>Thème Office</vt:lpstr>
      <vt:lpstr>Verzicht auf Gesundheitsleistungen   25. November 2021 6. Tagung des WGO  </vt:lpstr>
      <vt:lpstr>Fallbeispiel</vt:lpstr>
      <vt:lpstr>Gesundheitsausgaben nach Land</vt:lpstr>
      <vt:lpstr>Gesundheitskosten in der Schweiz</vt:lpstr>
      <vt:lpstr>Euro Health Consumer Index 2018</vt:lpstr>
      <vt:lpstr>Definitionen</vt:lpstr>
      <vt:lpstr>Commonwealth Fund International Health Policy Survey of Older Adults</vt:lpstr>
      <vt:lpstr>Older Adults Who Experienced Cost-related Access Problems to Care in Past Year *  Percent (%) who had to forgo care because of cost</vt:lpstr>
      <vt:lpstr>Older Adults Facing High Out-of-pocket Costs in the Past Year ($2,000 or More)  Percent (%)</vt:lpstr>
      <vt:lpstr>Anteil der direkt von Erwachsenen selbst bezahlten Kosten</vt:lpstr>
      <vt:lpstr>Verzicht auf zahnärztliche Versorgung</vt:lpstr>
      <vt:lpstr>Verzicht auf zahnärztliche Versorgung</vt:lpstr>
      <vt:lpstr>Walliser Daten</vt:lpstr>
      <vt:lpstr>Walliser Daten</vt:lpstr>
      <vt:lpstr>Walliser Daten</vt:lpstr>
      <vt:lpstr>Walliser Daten</vt:lpstr>
      <vt:lpstr>Walliser Daten</vt:lpstr>
      <vt:lpstr>Fallbeispiel (Fortsetzung und Ende)</vt:lpstr>
      <vt:lpstr>Faktoren für den Verzicht auf Gesundheitsleistungen (1)</vt:lpstr>
      <vt:lpstr>Faktoren für den Verzicht auf Gesundheitsleistungen (2)</vt:lpstr>
      <vt:lpstr>Verzicht auf Gesundheitsleistungen</vt:lpstr>
      <vt:lpstr>Fallbeispiel</vt:lpstr>
      <vt:lpstr>Maximale Kosten zulasten der Versicherten</vt:lpstr>
      <vt:lpstr>ALTERNATIVmedizin und Krebs</vt:lpstr>
      <vt:lpstr>PowerPoint Presentation</vt:lpstr>
      <vt:lpstr>Soziales Gefälle</vt:lpstr>
      <vt:lpstr>Wie werden unsichere Lebensumstände gemessen?</vt:lpstr>
      <vt:lpstr>Ansätze zur Erleichterung des Zugangs zu Gesundheitsleistungen</vt:lpstr>
      <vt:lpstr>PowerPoint Presentation</vt:lpstr>
      <vt:lpstr>Schlussbemerkungen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Pierre-Yves</dc:creator>
  <cp:lastModifiedBy>CHIOLERO Arnaud</cp:lastModifiedBy>
  <cp:revision>553</cp:revision>
  <dcterms:created xsi:type="dcterms:W3CDTF">2010-03-12T19:00:08Z</dcterms:created>
  <dcterms:modified xsi:type="dcterms:W3CDTF">2021-11-24T07:39:18Z</dcterms:modified>
</cp:coreProperties>
</file>